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DM Sans Semi Bold" panose="020B0604020202020204" charset="0"/>
      <p:regular r:id="rId17"/>
    </p:embeddedFont>
    <p:embeddedFont>
      <p:font typeface="Inter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832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txBody>
          <a:bodyPr/>
          <a:lstStyle/>
          <a:p>
            <a:endParaRPr lang="en-GB"/>
          </a:p>
        </p:txBody>
      </p:sp>
      <p:sp>
        <p:nvSpPr>
          <p:cNvPr id="3" name="Shape 1"/>
          <p:cNvSpPr/>
          <p:nvPr/>
        </p:nvSpPr>
        <p:spPr>
          <a:xfrm>
            <a:off x="0" y="0"/>
            <a:ext cx="14630400" cy="8229600"/>
          </a:xfrm>
          <a:prstGeom prst="rect">
            <a:avLst/>
          </a:prstGeom>
          <a:solidFill>
            <a:srgbClr val="FFFFFF"/>
          </a:solidFill>
          <a:ln/>
        </p:spPr>
        <p:txBody>
          <a:bodyPr/>
          <a:lstStyle/>
          <a:p>
            <a:endParaRPr lang="en-GB"/>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997756"/>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Compte-Rendu TNA - Séance 2 : Convertisseur de Fréquence d'Échantillonnage (SRC)</a:t>
            </a:r>
            <a:endParaRPr lang="en-US" sz="4450" dirty="0"/>
          </a:p>
        </p:txBody>
      </p:sp>
      <p:sp>
        <p:nvSpPr>
          <p:cNvPr id="3" name="Text 1"/>
          <p:cNvSpPr/>
          <p:nvPr/>
        </p:nvSpPr>
        <p:spPr>
          <a:xfrm>
            <a:off x="793790" y="486894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_Structure suggérée pour le support de présentation_</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30431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Remerciements</a:t>
            </a:r>
            <a:endParaRPr lang="en-US" sz="4450" dirty="0"/>
          </a:p>
        </p:txBody>
      </p:sp>
      <p:sp>
        <p:nvSpPr>
          <p:cNvPr id="3" name="Text 1"/>
          <p:cNvSpPr/>
          <p:nvPr/>
        </p:nvSpPr>
        <p:spPr>
          <a:xfrm>
            <a:off x="793790" y="420552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Merci pour votre attention !</a:t>
            </a:r>
            <a:endParaRPr lang="en-US" sz="1750" dirty="0"/>
          </a:p>
        </p:txBody>
      </p:sp>
      <p:sp>
        <p:nvSpPr>
          <p:cNvPr id="4" name="Text 2"/>
          <p:cNvSpPr/>
          <p:nvPr/>
        </p:nvSpPr>
        <p:spPr>
          <a:xfrm>
            <a:off x="793790" y="482357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Ce document a servi de base pour la création de la présentation finale TNA2-ESE-BENTEKFA-SOLTANI.pptx.</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17313"/>
            <a:ext cx="7133749"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Conversion de Fréquence </a:t>
            </a:r>
            <a:endParaRPr lang="en-US" sz="4450" dirty="0"/>
          </a:p>
        </p:txBody>
      </p:sp>
      <p:sp>
        <p:nvSpPr>
          <p:cNvPr id="3" name="Text 1"/>
          <p:cNvSpPr/>
          <p:nvPr/>
        </p:nvSpPr>
        <p:spPr>
          <a:xfrm>
            <a:off x="793790" y="3116818"/>
            <a:ext cx="6508313"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d'Échantillonnage (SRC)</a:t>
            </a:r>
            <a:endParaRPr lang="en-US" sz="4450" dirty="0"/>
          </a:p>
        </p:txBody>
      </p:sp>
      <p:sp>
        <p:nvSpPr>
          <p:cNvPr id="4" name="Text 2"/>
          <p:cNvSpPr/>
          <p:nvPr/>
        </p:nvSpPr>
        <p:spPr>
          <a:xfrm>
            <a:off x="793790" y="3916323"/>
            <a:ext cx="10346412" cy="566976"/>
          </a:xfrm>
          <a:prstGeom prst="rect">
            <a:avLst/>
          </a:prstGeom>
          <a:noFill/>
          <a:ln/>
        </p:spPr>
        <p:txBody>
          <a:bodyPr wrap="non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De l'approche naïve à l'architecture polyphasée</a:t>
            </a:r>
            <a:endParaRPr lang="en-US" sz="3550" dirty="0"/>
          </a:p>
        </p:txBody>
      </p:sp>
      <p:sp>
        <p:nvSpPr>
          <p:cNvPr id="5" name="Text 3"/>
          <p:cNvSpPr/>
          <p:nvPr/>
        </p:nvSpPr>
        <p:spPr>
          <a:xfrm>
            <a:off x="793790" y="4823460"/>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464646"/>
                </a:solidFill>
                <a:latin typeface="Inter Medium" pitchFamily="34" charset="0"/>
                <a:ea typeface="Inter Medium" pitchFamily="34" charset="-122"/>
                <a:cs typeface="Inter Medium" pitchFamily="34" charset="-120"/>
              </a:rPr>
              <a:t>Auteurs :</a:t>
            </a:r>
            <a:r>
              <a:rPr lang="en-US" sz="1750" dirty="0">
                <a:solidFill>
                  <a:srgbClr val="464646"/>
                </a:solidFill>
                <a:latin typeface="Inter Medium" pitchFamily="34" charset="0"/>
                <a:ea typeface="Inter Medium" pitchFamily="34" charset="-122"/>
                <a:cs typeface="Inter Medium" pitchFamily="34" charset="-120"/>
              </a:rPr>
              <a:t> [Vos Noms]</a:t>
            </a:r>
            <a:endParaRPr lang="en-US" sz="1750" dirty="0"/>
          </a:p>
          <a:p>
            <a:pPr marL="0" indent="0" algn="l">
              <a:lnSpc>
                <a:spcPts val="2850"/>
              </a:lnSpc>
              <a:buNone/>
            </a:pPr>
            <a:r>
              <a:rPr lang="en-US" sz="1750" b="1" dirty="0">
                <a:solidFill>
                  <a:srgbClr val="464646"/>
                </a:solidFill>
                <a:latin typeface="Inter Medium" pitchFamily="34" charset="0"/>
                <a:ea typeface="Inter Medium" pitchFamily="34" charset="-122"/>
                <a:cs typeface="Inter Medium" pitchFamily="34" charset="-120"/>
              </a:rPr>
              <a:t>Date :</a:t>
            </a:r>
            <a:r>
              <a:rPr lang="en-US" sz="1750" dirty="0">
                <a:solidFill>
                  <a:srgbClr val="464646"/>
                </a:solidFill>
                <a:latin typeface="Inter Medium" pitchFamily="34" charset="0"/>
                <a:ea typeface="Inter Medium" pitchFamily="34" charset="-122"/>
                <a:cs typeface="Inter Medium" pitchFamily="34" charset="-120"/>
              </a:rPr>
              <a:t> 19 Décembre 2025</a:t>
            </a:r>
            <a:endParaRPr lang="en-US" sz="1750" dirty="0"/>
          </a:p>
          <a:p>
            <a:pPr marL="0" indent="0" algn="l">
              <a:lnSpc>
                <a:spcPts val="2850"/>
              </a:lnSpc>
              <a:buNone/>
            </a:pPr>
            <a:r>
              <a:rPr lang="en-US" sz="1750" b="1" dirty="0">
                <a:solidFill>
                  <a:srgbClr val="464646"/>
                </a:solidFill>
                <a:latin typeface="Inter Medium" pitchFamily="34" charset="0"/>
                <a:ea typeface="Inter Medium" pitchFamily="34" charset="-122"/>
                <a:cs typeface="Inter Medium" pitchFamily="34" charset="-120"/>
              </a:rPr>
              <a:t>Contexte :</a:t>
            </a:r>
            <a:r>
              <a:rPr lang="en-US" sz="1750" dirty="0">
                <a:solidFill>
                  <a:srgbClr val="464646"/>
                </a:solidFill>
                <a:latin typeface="Inter Medium" pitchFamily="34" charset="0"/>
                <a:ea typeface="Inter Medium" pitchFamily="34" charset="-122"/>
                <a:cs typeface="Inter Medium" pitchFamily="34" charset="-120"/>
              </a:rPr>
              <a:t> TP Traitements Numériques Avancés (ENSEA)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3778" y="552926"/>
            <a:ext cx="13222843" cy="1256586"/>
          </a:xfrm>
          <a:prstGeom prst="rect">
            <a:avLst/>
          </a:prstGeom>
          <a:noFill/>
          <a:ln/>
        </p:spPr>
        <p:txBody>
          <a:bodyPr wrap="square" lIns="0" tIns="0" rIns="0" bIns="0" rtlCol="0" anchor="t"/>
          <a:lstStyle/>
          <a:p>
            <a:pPr marL="0" indent="0" algn="l">
              <a:lnSpc>
                <a:spcPts val="4900"/>
              </a:lnSpc>
              <a:buNone/>
            </a:pPr>
            <a:r>
              <a:rPr lang="en-US" sz="3950" dirty="0">
                <a:solidFill>
                  <a:srgbClr val="030303"/>
                </a:solidFill>
                <a:latin typeface="DM Sans Semi Bold" pitchFamily="34" charset="0"/>
                <a:ea typeface="DM Sans Semi Bold" pitchFamily="34" charset="-122"/>
                <a:cs typeface="DM Sans Semi Bold" pitchFamily="34" charset="-120"/>
              </a:rPr>
              <a:t>Contexte et Objectifs : La Conversion 44.1 kHz vers 48 kHz</a:t>
            </a:r>
            <a:endParaRPr lang="en-US" sz="3950" dirty="0"/>
          </a:p>
        </p:txBody>
      </p:sp>
      <p:sp>
        <p:nvSpPr>
          <p:cNvPr id="3" name="Shape 1"/>
          <p:cNvSpPr/>
          <p:nvPr/>
        </p:nvSpPr>
        <p:spPr>
          <a:xfrm>
            <a:off x="703778" y="2513171"/>
            <a:ext cx="6510933" cy="2151221"/>
          </a:xfrm>
          <a:prstGeom prst="roundRect">
            <a:avLst>
              <a:gd name="adj" fmla="val 5101"/>
            </a:avLst>
          </a:prstGeom>
          <a:solidFill>
            <a:srgbClr val="FFFFFF"/>
          </a:solidFill>
          <a:ln/>
        </p:spPr>
        <p:txBody>
          <a:bodyPr/>
          <a:lstStyle/>
          <a:p>
            <a:endParaRPr lang="en-GB"/>
          </a:p>
        </p:txBody>
      </p:sp>
      <p:sp>
        <p:nvSpPr>
          <p:cNvPr id="4" name="Shape 2"/>
          <p:cNvSpPr/>
          <p:nvPr/>
        </p:nvSpPr>
        <p:spPr>
          <a:xfrm>
            <a:off x="703778" y="2490311"/>
            <a:ext cx="6510933" cy="91440"/>
          </a:xfrm>
          <a:prstGeom prst="roundRect">
            <a:avLst>
              <a:gd name="adj" fmla="val 32988"/>
            </a:avLst>
          </a:prstGeom>
          <a:solidFill>
            <a:srgbClr val="1C9770"/>
          </a:solidFill>
          <a:ln/>
        </p:spPr>
        <p:txBody>
          <a:bodyPr/>
          <a:lstStyle/>
          <a:p>
            <a:endParaRPr lang="en-GB"/>
          </a:p>
        </p:txBody>
      </p:sp>
      <p:sp>
        <p:nvSpPr>
          <p:cNvPr id="5" name="Shape 3"/>
          <p:cNvSpPr/>
          <p:nvPr/>
        </p:nvSpPr>
        <p:spPr>
          <a:xfrm>
            <a:off x="3657600" y="2211586"/>
            <a:ext cx="603171" cy="603171"/>
          </a:xfrm>
          <a:prstGeom prst="roundRect">
            <a:avLst>
              <a:gd name="adj" fmla="val 151599"/>
            </a:avLst>
          </a:prstGeom>
          <a:solidFill>
            <a:srgbClr val="1C9770"/>
          </a:solidFill>
          <a:ln/>
        </p:spPr>
        <p:txBody>
          <a:bodyPr/>
          <a:lstStyle/>
          <a:p>
            <a:endParaRPr lang="en-GB"/>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575" y="2392442"/>
            <a:ext cx="241221" cy="241221"/>
          </a:xfrm>
          <a:prstGeom prst="rect">
            <a:avLst/>
          </a:prstGeom>
        </p:spPr>
      </p:pic>
      <p:sp>
        <p:nvSpPr>
          <p:cNvPr id="7" name="Text 4"/>
          <p:cNvSpPr/>
          <p:nvPr/>
        </p:nvSpPr>
        <p:spPr>
          <a:xfrm>
            <a:off x="927616" y="3015853"/>
            <a:ext cx="2513647" cy="314087"/>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Objectif Principal</a:t>
            </a:r>
            <a:endParaRPr lang="en-US" sz="1950" dirty="0"/>
          </a:p>
        </p:txBody>
      </p:sp>
      <p:sp>
        <p:nvSpPr>
          <p:cNvPr id="8" name="Text 5"/>
          <p:cNvSpPr/>
          <p:nvPr/>
        </p:nvSpPr>
        <p:spPr>
          <a:xfrm>
            <a:off x="927616" y="3450550"/>
            <a:ext cx="6063258" cy="965121"/>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Convertir un flux audio du standard CD (</a:t>
            </a:r>
            <a:r>
              <a:rPr lang="en-US" sz="1550" b="1" dirty="0">
                <a:solidFill>
                  <a:srgbClr val="464646"/>
                </a:solidFill>
                <a:latin typeface="Inter Medium" pitchFamily="34" charset="0"/>
                <a:ea typeface="Inter Medium" pitchFamily="34" charset="-122"/>
                <a:cs typeface="Inter Medium" pitchFamily="34" charset="-120"/>
              </a:rPr>
              <a:t>F_in = 44.1 kHz</a:t>
            </a:r>
            <a:r>
              <a:rPr lang="en-US" sz="1550" dirty="0">
                <a:solidFill>
                  <a:srgbClr val="464646"/>
                </a:solidFill>
                <a:latin typeface="Inter Medium" pitchFamily="34" charset="0"/>
                <a:ea typeface="Inter Medium" pitchFamily="34" charset="-122"/>
                <a:cs typeface="Inter Medium" pitchFamily="34" charset="-120"/>
              </a:rPr>
              <a:t>) vers le standard Studio/Vidéo (</a:t>
            </a:r>
            <a:r>
              <a:rPr lang="en-US" sz="1550" b="1" dirty="0">
                <a:solidFill>
                  <a:srgbClr val="464646"/>
                </a:solidFill>
                <a:latin typeface="Inter Medium" pitchFamily="34" charset="0"/>
                <a:ea typeface="Inter Medium" pitchFamily="34" charset="-122"/>
                <a:cs typeface="Inter Medium" pitchFamily="34" charset="-120"/>
              </a:rPr>
              <a:t>F_out = 48 kHz</a:t>
            </a:r>
            <a:r>
              <a:rPr lang="en-US" sz="1550" dirty="0">
                <a:solidFill>
                  <a:srgbClr val="464646"/>
                </a:solidFill>
                <a:latin typeface="Inter Medium" pitchFamily="34" charset="0"/>
                <a:ea typeface="Inter Medium" pitchFamily="34" charset="-122"/>
                <a:cs typeface="Inter Medium" pitchFamily="34" charset="-120"/>
              </a:rPr>
              <a:t>), garantissant une fidélité sonore impeccable.</a:t>
            </a:r>
            <a:endParaRPr lang="en-US" sz="1550" dirty="0"/>
          </a:p>
        </p:txBody>
      </p:sp>
      <p:sp>
        <p:nvSpPr>
          <p:cNvPr id="9" name="Shape 6"/>
          <p:cNvSpPr/>
          <p:nvPr/>
        </p:nvSpPr>
        <p:spPr>
          <a:xfrm>
            <a:off x="7415689" y="2513171"/>
            <a:ext cx="6510933" cy="2151221"/>
          </a:xfrm>
          <a:prstGeom prst="roundRect">
            <a:avLst>
              <a:gd name="adj" fmla="val 5101"/>
            </a:avLst>
          </a:prstGeom>
          <a:solidFill>
            <a:srgbClr val="FFFFFF"/>
          </a:solidFill>
          <a:ln/>
        </p:spPr>
        <p:txBody>
          <a:bodyPr/>
          <a:lstStyle/>
          <a:p>
            <a:endParaRPr lang="en-GB"/>
          </a:p>
        </p:txBody>
      </p:sp>
      <p:sp>
        <p:nvSpPr>
          <p:cNvPr id="10" name="Shape 7"/>
          <p:cNvSpPr/>
          <p:nvPr/>
        </p:nvSpPr>
        <p:spPr>
          <a:xfrm>
            <a:off x="7415689" y="2490311"/>
            <a:ext cx="6510933" cy="91440"/>
          </a:xfrm>
          <a:prstGeom prst="roundRect">
            <a:avLst>
              <a:gd name="adj" fmla="val 32988"/>
            </a:avLst>
          </a:prstGeom>
          <a:solidFill>
            <a:srgbClr val="1C9770"/>
          </a:solidFill>
          <a:ln/>
        </p:spPr>
        <p:txBody>
          <a:bodyPr/>
          <a:lstStyle/>
          <a:p>
            <a:endParaRPr lang="en-GB"/>
          </a:p>
        </p:txBody>
      </p:sp>
      <p:sp>
        <p:nvSpPr>
          <p:cNvPr id="11" name="Shape 8"/>
          <p:cNvSpPr/>
          <p:nvPr/>
        </p:nvSpPr>
        <p:spPr>
          <a:xfrm>
            <a:off x="10369510" y="2211586"/>
            <a:ext cx="603171" cy="603171"/>
          </a:xfrm>
          <a:prstGeom prst="roundRect">
            <a:avLst>
              <a:gd name="adj" fmla="val 151599"/>
            </a:avLst>
          </a:prstGeom>
          <a:solidFill>
            <a:srgbClr val="1C9770"/>
          </a:solidFill>
          <a:ln/>
        </p:spPr>
        <p:txBody>
          <a:bodyPr/>
          <a:lstStyle/>
          <a:p>
            <a:endParaRPr lang="en-GB"/>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0485" y="2392442"/>
            <a:ext cx="241221" cy="241221"/>
          </a:xfrm>
          <a:prstGeom prst="rect">
            <a:avLst/>
          </a:prstGeom>
        </p:spPr>
      </p:pic>
      <p:sp>
        <p:nvSpPr>
          <p:cNvPr id="13" name="Text 9"/>
          <p:cNvSpPr/>
          <p:nvPr/>
        </p:nvSpPr>
        <p:spPr>
          <a:xfrm>
            <a:off x="7639526" y="3015853"/>
            <a:ext cx="2663547" cy="314087"/>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Le Défi Mathématique</a:t>
            </a:r>
            <a:endParaRPr lang="en-US" sz="1950" dirty="0"/>
          </a:p>
        </p:txBody>
      </p:sp>
      <p:sp>
        <p:nvSpPr>
          <p:cNvPr id="14" name="Text 10"/>
          <p:cNvSpPr/>
          <p:nvPr/>
        </p:nvSpPr>
        <p:spPr>
          <a:xfrm>
            <a:off x="7639526" y="3450550"/>
            <a:ext cx="6063258" cy="990005"/>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Le rapport de conversion </a:t>
            </a:r>
            <a:r>
              <a:rPr lang="en-US" sz="1550" i="1" dirty="0">
                <a:solidFill>
                  <a:srgbClr val="464646"/>
                </a:solidFill>
                <a:latin typeface="Inter Medium" pitchFamily="34" charset="0"/>
                <a:ea typeface="Inter Medium" pitchFamily="34" charset="-122"/>
                <a:cs typeface="Inter Medium" pitchFamily="34" charset="-120"/>
              </a:rPr>
              <a:t>\frac{F\_{out}}{F\_{in}} = \frac{48000}{44100} = \frac{160}{147}</a:t>
            </a:r>
            <a:r>
              <a:rPr lang="en-US" sz="1550" dirty="0">
                <a:solidFill>
                  <a:srgbClr val="464646"/>
                </a:solidFill>
                <a:latin typeface="Inter Medium" pitchFamily="34" charset="0"/>
                <a:ea typeface="Inter Medium" pitchFamily="34" charset="-122"/>
                <a:cs typeface="Inter Medium" pitchFamily="34" charset="-120"/>
              </a:rPr>
              <a:t> n'est pas entier, ce qui rend la conversion complexe et nécessite une chaîne de traitement précise.</a:t>
            </a:r>
            <a:endParaRPr lang="en-US" sz="1550" dirty="0"/>
          </a:p>
        </p:txBody>
      </p:sp>
      <p:sp>
        <p:nvSpPr>
          <p:cNvPr id="15" name="Shape 11"/>
          <p:cNvSpPr/>
          <p:nvPr/>
        </p:nvSpPr>
        <p:spPr>
          <a:xfrm>
            <a:off x="703778" y="5166955"/>
            <a:ext cx="6510933" cy="2518410"/>
          </a:xfrm>
          <a:prstGeom prst="roundRect">
            <a:avLst>
              <a:gd name="adj" fmla="val 4357"/>
            </a:avLst>
          </a:prstGeom>
          <a:solidFill>
            <a:srgbClr val="FFFFFF"/>
          </a:solidFill>
          <a:ln/>
        </p:spPr>
        <p:txBody>
          <a:bodyPr/>
          <a:lstStyle/>
          <a:p>
            <a:endParaRPr lang="en-GB"/>
          </a:p>
        </p:txBody>
      </p:sp>
      <p:sp>
        <p:nvSpPr>
          <p:cNvPr id="16" name="Shape 12"/>
          <p:cNvSpPr/>
          <p:nvPr/>
        </p:nvSpPr>
        <p:spPr>
          <a:xfrm>
            <a:off x="703778" y="5144095"/>
            <a:ext cx="6510933" cy="91440"/>
          </a:xfrm>
          <a:prstGeom prst="roundRect">
            <a:avLst>
              <a:gd name="adj" fmla="val 32988"/>
            </a:avLst>
          </a:prstGeom>
          <a:solidFill>
            <a:srgbClr val="1C9770"/>
          </a:solidFill>
          <a:ln/>
        </p:spPr>
        <p:txBody>
          <a:bodyPr/>
          <a:lstStyle/>
          <a:p>
            <a:endParaRPr lang="en-GB"/>
          </a:p>
        </p:txBody>
      </p:sp>
      <p:sp>
        <p:nvSpPr>
          <p:cNvPr id="17" name="Shape 13"/>
          <p:cNvSpPr/>
          <p:nvPr/>
        </p:nvSpPr>
        <p:spPr>
          <a:xfrm>
            <a:off x="3657600" y="4865370"/>
            <a:ext cx="603171" cy="603171"/>
          </a:xfrm>
          <a:prstGeom prst="roundRect">
            <a:avLst>
              <a:gd name="adj" fmla="val 151599"/>
            </a:avLst>
          </a:prstGeom>
          <a:solidFill>
            <a:srgbClr val="1C9770"/>
          </a:solidFill>
          <a:ln/>
        </p:spPr>
        <p:txBody>
          <a:bodyPr/>
          <a:lstStyle/>
          <a:p>
            <a:endParaRPr lang="en-GB"/>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8575" y="5046226"/>
            <a:ext cx="241221" cy="241221"/>
          </a:xfrm>
          <a:prstGeom prst="rect">
            <a:avLst/>
          </a:prstGeom>
        </p:spPr>
      </p:pic>
      <p:sp>
        <p:nvSpPr>
          <p:cNvPr id="19" name="Text 14"/>
          <p:cNvSpPr/>
          <p:nvPr/>
        </p:nvSpPr>
        <p:spPr>
          <a:xfrm>
            <a:off x="927616" y="5669637"/>
            <a:ext cx="4020622" cy="314087"/>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Chaîne de Traitement Rationnelle</a:t>
            </a:r>
            <a:endParaRPr lang="en-US" sz="1950" dirty="0"/>
          </a:p>
        </p:txBody>
      </p:sp>
      <p:sp>
        <p:nvSpPr>
          <p:cNvPr id="20" name="Text 15"/>
          <p:cNvSpPr/>
          <p:nvPr/>
        </p:nvSpPr>
        <p:spPr>
          <a:xfrm>
            <a:off x="927616" y="6104334"/>
            <a:ext cx="6063258" cy="64341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64646"/>
                </a:solidFill>
                <a:latin typeface="Inter Medium" pitchFamily="34" charset="0"/>
                <a:ea typeface="Inter Medium" pitchFamily="34" charset="-122"/>
                <a:cs typeface="Inter Medium" pitchFamily="34" charset="-120"/>
              </a:rPr>
              <a:t>Interpolation</a:t>
            </a:r>
            <a:r>
              <a:rPr lang="en-US" sz="1550" dirty="0">
                <a:solidFill>
                  <a:srgbClr val="464646"/>
                </a:solidFill>
                <a:latin typeface="Inter Medium" pitchFamily="34" charset="0"/>
                <a:ea typeface="Inter Medium" pitchFamily="34" charset="-122"/>
                <a:cs typeface="Inter Medium" pitchFamily="34" charset="-120"/>
              </a:rPr>
              <a:t> par un facteur </a:t>
            </a:r>
            <a:r>
              <a:rPr lang="en-US" sz="1550" b="1" dirty="0">
                <a:solidFill>
                  <a:srgbClr val="464646"/>
                </a:solidFill>
                <a:latin typeface="Inter Medium" pitchFamily="34" charset="0"/>
                <a:ea typeface="Inter Medium" pitchFamily="34" charset="-122"/>
                <a:cs typeface="Inter Medium" pitchFamily="34" charset="-120"/>
              </a:rPr>
              <a:t>L = 160</a:t>
            </a:r>
            <a:r>
              <a:rPr lang="en-US" sz="1550" dirty="0">
                <a:solidFill>
                  <a:srgbClr val="464646"/>
                </a:solidFill>
                <a:latin typeface="Inter Medium" pitchFamily="34" charset="0"/>
                <a:ea typeface="Inter Medium" pitchFamily="34" charset="-122"/>
                <a:cs typeface="Inter Medium" pitchFamily="34" charset="-120"/>
              </a:rPr>
              <a:t>, augmentant la fréquence d'échantillonnage.</a:t>
            </a:r>
            <a:endParaRPr lang="en-US" sz="1550" dirty="0"/>
          </a:p>
        </p:txBody>
      </p:sp>
      <p:sp>
        <p:nvSpPr>
          <p:cNvPr id="21" name="Text 16"/>
          <p:cNvSpPr/>
          <p:nvPr/>
        </p:nvSpPr>
        <p:spPr>
          <a:xfrm>
            <a:off x="927616" y="6818114"/>
            <a:ext cx="6063258" cy="64341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64646"/>
                </a:solidFill>
                <a:latin typeface="Inter Medium" pitchFamily="34" charset="0"/>
                <a:ea typeface="Inter Medium" pitchFamily="34" charset="-122"/>
                <a:cs typeface="Inter Medium" pitchFamily="34" charset="-120"/>
              </a:rPr>
              <a:t>Décimation</a:t>
            </a:r>
            <a:r>
              <a:rPr lang="en-US" sz="1550" dirty="0">
                <a:solidFill>
                  <a:srgbClr val="464646"/>
                </a:solidFill>
                <a:latin typeface="Inter Medium" pitchFamily="34" charset="0"/>
                <a:ea typeface="Inter Medium" pitchFamily="34" charset="-122"/>
                <a:cs typeface="Inter Medium" pitchFamily="34" charset="-120"/>
              </a:rPr>
              <a:t> par un facteur </a:t>
            </a:r>
            <a:r>
              <a:rPr lang="en-US" sz="1550" b="1" dirty="0">
                <a:solidFill>
                  <a:srgbClr val="464646"/>
                </a:solidFill>
                <a:latin typeface="Inter Medium" pitchFamily="34" charset="0"/>
                <a:ea typeface="Inter Medium" pitchFamily="34" charset="-122"/>
                <a:cs typeface="Inter Medium" pitchFamily="34" charset="-120"/>
              </a:rPr>
              <a:t>M = 147</a:t>
            </a:r>
            <a:r>
              <a:rPr lang="en-US" sz="1550" dirty="0">
                <a:solidFill>
                  <a:srgbClr val="464646"/>
                </a:solidFill>
                <a:latin typeface="Inter Medium" pitchFamily="34" charset="0"/>
                <a:ea typeface="Inter Medium" pitchFamily="34" charset="-122"/>
                <a:cs typeface="Inter Medium" pitchFamily="34" charset="-120"/>
              </a:rPr>
              <a:t>, réduisant ensuite la fréquence à la cible.</a:t>
            </a:r>
            <a:endParaRPr lang="en-US" sz="1550" dirty="0"/>
          </a:p>
        </p:txBody>
      </p:sp>
      <p:sp>
        <p:nvSpPr>
          <p:cNvPr id="22" name="Shape 17"/>
          <p:cNvSpPr/>
          <p:nvPr/>
        </p:nvSpPr>
        <p:spPr>
          <a:xfrm>
            <a:off x="7415689" y="5166955"/>
            <a:ext cx="6510933" cy="2518410"/>
          </a:xfrm>
          <a:prstGeom prst="roundRect">
            <a:avLst>
              <a:gd name="adj" fmla="val 4357"/>
            </a:avLst>
          </a:prstGeom>
          <a:solidFill>
            <a:srgbClr val="FFFFFF"/>
          </a:solidFill>
          <a:ln/>
        </p:spPr>
        <p:txBody>
          <a:bodyPr/>
          <a:lstStyle/>
          <a:p>
            <a:endParaRPr lang="en-GB"/>
          </a:p>
        </p:txBody>
      </p:sp>
      <p:sp>
        <p:nvSpPr>
          <p:cNvPr id="23" name="Shape 18"/>
          <p:cNvSpPr/>
          <p:nvPr/>
        </p:nvSpPr>
        <p:spPr>
          <a:xfrm>
            <a:off x="7415689" y="5144095"/>
            <a:ext cx="6510933" cy="91440"/>
          </a:xfrm>
          <a:prstGeom prst="roundRect">
            <a:avLst>
              <a:gd name="adj" fmla="val 32988"/>
            </a:avLst>
          </a:prstGeom>
          <a:solidFill>
            <a:srgbClr val="1C9770"/>
          </a:solidFill>
          <a:ln/>
        </p:spPr>
        <p:txBody>
          <a:bodyPr/>
          <a:lstStyle/>
          <a:p>
            <a:endParaRPr lang="en-GB"/>
          </a:p>
        </p:txBody>
      </p:sp>
      <p:sp>
        <p:nvSpPr>
          <p:cNvPr id="24" name="Shape 19"/>
          <p:cNvSpPr/>
          <p:nvPr/>
        </p:nvSpPr>
        <p:spPr>
          <a:xfrm>
            <a:off x="10369510" y="4865370"/>
            <a:ext cx="603171" cy="603171"/>
          </a:xfrm>
          <a:prstGeom prst="roundRect">
            <a:avLst>
              <a:gd name="adj" fmla="val 151599"/>
            </a:avLst>
          </a:prstGeom>
          <a:solidFill>
            <a:srgbClr val="1C9770"/>
          </a:solidFill>
          <a:ln/>
        </p:spPr>
        <p:txBody>
          <a:bodyPr/>
          <a:lstStyle/>
          <a:p>
            <a:endParaRPr lang="en-GB"/>
          </a:p>
        </p:txBody>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0485" y="5046226"/>
            <a:ext cx="241221" cy="241221"/>
          </a:xfrm>
          <a:prstGeom prst="rect">
            <a:avLst/>
          </a:prstGeom>
        </p:spPr>
      </p:pic>
      <p:sp>
        <p:nvSpPr>
          <p:cNvPr id="26" name="Text 20"/>
          <p:cNvSpPr/>
          <p:nvPr/>
        </p:nvSpPr>
        <p:spPr>
          <a:xfrm>
            <a:off x="7639526" y="5669637"/>
            <a:ext cx="2513647" cy="314087"/>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Enjeu Industriel</a:t>
            </a:r>
            <a:endParaRPr lang="en-US" sz="1950" dirty="0"/>
          </a:p>
        </p:txBody>
      </p:sp>
      <p:sp>
        <p:nvSpPr>
          <p:cNvPr id="27" name="Text 21"/>
          <p:cNvSpPr/>
          <p:nvPr/>
        </p:nvSpPr>
        <p:spPr>
          <a:xfrm>
            <a:off x="7639526" y="6104334"/>
            <a:ext cx="6063258" cy="965121"/>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Maintenir une qualité audio irréprochable (éviter l'aliasing) tout en optimisant les coûts de calcul pour une implémentation temps-réel et efficace.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4947" y="413742"/>
            <a:ext cx="10543461" cy="468749"/>
          </a:xfrm>
          <a:prstGeom prst="rect">
            <a:avLst/>
          </a:prstGeom>
          <a:noFill/>
          <a:ln/>
        </p:spPr>
        <p:txBody>
          <a:bodyPr wrap="none" lIns="0" tIns="0" rIns="0" bIns="0" rtlCol="0" anchor="t"/>
          <a:lstStyle/>
          <a:p>
            <a:pPr marL="0" indent="0" algn="l">
              <a:lnSpc>
                <a:spcPts val="3650"/>
              </a:lnSpc>
              <a:buNone/>
            </a:pPr>
            <a:r>
              <a:rPr lang="en-US" sz="2950" dirty="0">
                <a:solidFill>
                  <a:srgbClr val="030303"/>
                </a:solidFill>
                <a:latin typeface="DM Sans Semi Bold" pitchFamily="34" charset="0"/>
                <a:ea typeface="DM Sans Semi Bold" pitchFamily="34" charset="-122"/>
                <a:cs typeface="DM Sans Semi Bold" pitchFamily="34" charset="-120"/>
              </a:rPr>
              <a:t>Jalon 1 : Chaîne de Traitement Théorique (Approche Naïve)</a:t>
            </a:r>
            <a:endParaRPr lang="en-US" sz="2950" dirty="0"/>
          </a:p>
        </p:txBody>
      </p:sp>
      <p:sp>
        <p:nvSpPr>
          <p:cNvPr id="3" name="Text 1"/>
          <p:cNvSpPr/>
          <p:nvPr/>
        </p:nvSpPr>
        <p:spPr>
          <a:xfrm>
            <a:off x="524947" y="1182410"/>
            <a:ext cx="13580507" cy="240030"/>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L'approche initiale implique une séquence linéaire d'opérations pour atteindre la conversion de fréquence.</a:t>
            </a:r>
            <a:endParaRPr lang="en-US" sz="1150" dirty="0"/>
          </a:p>
        </p:txBody>
      </p:sp>
      <p:pic>
        <p:nvPicPr>
          <p:cNvPr id="4" name="Image 0" descr="preencoded.png"/>
          <p:cNvPicPr>
            <a:picLocks noChangeAspect="1"/>
          </p:cNvPicPr>
          <p:nvPr/>
        </p:nvPicPr>
        <p:blipFill>
          <a:blip r:embed="rId3"/>
          <a:stretch>
            <a:fillRect/>
          </a:stretch>
        </p:blipFill>
        <p:spPr>
          <a:xfrm>
            <a:off x="524947" y="1591151"/>
            <a:ext cx="749975" cy="899993"/>
          </a:xfrm>
          <a:prstGeom prst="rect">
            <a:avLst/>
          </a:prstGeom>
        </p:spPr>
      </p:pic>
      <p:sp>
        <p:nvSpPr>
          <p:cNvPr id="5" name="Text 2"/>
          <p:cNvSpPr/>
          <p:nvPr/>
        </p:nvSpPr>
        <p:spPr>
          <a:xfrm>
            <a:off x="1424821" y="1741051"/>
            <a:ext cx="1875115" cy="234315"/>
          </a:xfrm>
          <a:prstGeom prst="rect">
            <a:avLst/>
          </a:prstGeom>
          <a:noFill/>
          <a:ln/>
        </p:spPr>
        <p:txBody>
          <a:bodyPr wrap="none" lIns="0" tIns="0" rIns="0" bIns="0" rtlCol="0" anchor="t"/>
          <a:lstStyle/>
          <a:p>
            <a:pPr marL="0" indent="0" algn="l">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Signal d'entrée</a:t>
            </a:r>
            <a:endParaRPr lang="en-US" sz="1450" dirty="0"/>
          </a:p>
        </p:txBody>
      </p:sp>
      <p:sp>
        <p:nvSpPr>
          <p:cNvPr id="6" name="Text 3"/>
          <p:cNvSpPr/>
          <p:nvPr/>
        </p:nvSpPr>
        <p:spPr>
          <a:xfrm>
            <a:off x="1424821" y="2065258"/>
            <a:ext cx="12680633" cy="240030"/>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(44.1 kHz)</a:t>
            </a:r>
            <a:endParaRPr lang="en-US" sz="1150" dirty="0"/>
          </a:p>
        </p:txBody>
      </p:sp>
      <p:pic>
        <p:nvPicPr>
          <p:cNvPr id="7" name="Image 1" descr="preencoded.png"/>
          <p:cNvPicPr>
            <a:picLocks noChangeAspect="1"/>
          </p:cNvPicPr>
          <p:nvPr/>
        </p:nvPicPr>
        <p:blipFill>
          <a:blip r:embed="rId4"/>
          <a:stretch>
            <a:fillRect/>
          </a:stretch>
        </p:blipFill>
        <p:spPr>
          <a:xfrm>
            <a:off x="524947" y="2491145"/>
            <a:ext cx="749975" cy="899993"/>
          </a:xfrm>
          <a:prstGeom prst="rect">
            <a:avLst/>
          </a:prstGeom>
        </p:spPr>
      </p:pic>
      <p:sp>
        <p:nvSpPr>
          <p:cNvPr id="8" name="Text 4"/>
          <p:cNvSpPr/>
          <p:nvPr/>
        </p:nvSpPr>
        <p:spPr>
          <a:xfrm>
            <a:off x="1424821" y="2641044"/>
            <a:ext cx="1875115" cy="234315"/>
          </a:xfrm>
          <a:prstGeom prst="rect">
            <a:avLst/>
          </a:prstGeom>
          <a:noFill/>
          <a:ln/>
        </p:spPr>
        <p:txBody>
          <a:bodyPr wrap="none" lIns="0" tIns="0" rIns="0" bIns="0" rtlCol="0" anchor="t"/>
          <a:lstStyle/>
          <a:p>
            <a:pPr marL="0" indent="0" algn="l">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Expansion</a:t>
            </a:r>
            <a:endParaRPr lang="en-US" sz="1450" dirty="0"/>
          </a:p>
        </p:txBody>
      </p:sp>
      <p:sp>
        <p:nvSpPr>
          <p:cNvPr id="9" name="Text 5"/>
          <p:cNvSpPr/>
          <p:nvPr/>
        </p:nvSpPr>
        <p:spPr>
          <a:xfrm>
            <a:off x="1424821" y="2965252"/>
            <a:ext cx="12680633" cy="240030"/>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(Facteur L=160)</a:t>
            </a:r>
            <a:endParaRPr lang="en-US" sz="1150" dirty="0"/>
          </a:p>
        </p:txBody>
      </p:sp>
      <p:pic>
        <p:nvPicPr>
          <p:cNvPr id="10" name="Image 2" descr="preencoded.png"/>
          <p:cNvPicPr>
            <a:picLocks noChangeAspect="1"/>
          </p:cNvPicPr>
          <p:nvPr/>
        </p:nvPicPr>
        <p:blipFill>
          <a:blip r:embed="rId5"/>
          <a:stretch>
            <a:fillRect/>
          </a:stretch>
        </p:blipFill>
        <p:spPr>
          <a:xfrm>
            <a:off x="524947" y="3391138"/>
            <a:ext cx="749975" cy="899993"/>
          </a:xfrm>
          <a:prstGeom prst="rect">
            <a:avLst/>
          </a:prstGeom>
        </p:spPr>
      </p:pic>
      <p:sp>
        <p:nvSpPr>
          <p:cNvPr id="11" name="Text 6"/>
          <p:cNvSpPr/>
          <p:nvPr/>
        </p:nvSpPr>
        <p:spPr>
          <a:xfrm>
            <a:off x="1424821" y="3541038"/>
            <a:ext cx="1875115" cy="234315"/>
          </a:xfrm>
          <a:prstGeom prst="rect">
            <a:avLst/>
          </a:prstGeom>
          <a:noFill/>
          <a:ln/>
        </p:spPr>
        <p:txBody>
          <a:bodyPr wrap="none" lIns="0" tIns="0" rIns="0" bIns="0" rtlCol="0" anchor="t"/>
          <a:lstStyle/>
          <a:p>
            <a:pPr marL="0" indent="0" algn="l">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Filtre Passe-Bas</a:t>
            </a:r>
            <a:endParaRPr lang="en-US" sz="1450" dirty="0"/>
          </a:p>
        </p:txBody>
      </p:sp>
      <p:sp>
        <p:nvSpPr>
          <p:cNvPr id="12" name="Text 7"/>
          <p:cNvSpPr/>
          <p:nvPr/>
        </p:nvSpPr>
        <p:spPr>
          <a:xfrm>
            <a:off x="1424821" y="3865245"/>
            <a:ext cx="12680633" cy="240030"/>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(Anti-repliement)</a:t>
            </a:r>
            <a:endParaRPr lang="en-US" sz="1150" dirty="0"/>
          </a:p>
        </p:txBody>
      </p:sp>
      <p:pic>
        <p:nvPicPr>
          <p:cNvPr id="13" name="Image 3" descr="preencoded.png"/>
          <p:cNvPicPr>
            <a:picLocks noChangeAspect="1"/>
          </p:cNvPicPr>
          <p:nvPr/>
        </p:nvPicPr>
        <p:blipFill>
          <a:blip r:embed="rId6"/>
          <a:stretch>
            <a:fillRect/>
          </a:stretch>
        </p:blipFill>
        <p:spPr>
          <a:xfrm>
            <a:off x="524947" y="4291132"/>
            <a:ext cx="749975" cy="899993"/>
          </a:xfrm>
          <a:prstGeom prst="rect">
            <a:avLst/>
          </a:prstGeom>
        </p:spPr>
      </p:pic>
      <p:sp>
        <p:nvSpPr>
          <p:cNvPr id="14" name="Text 8"/>
          <p:cNvSpPr/>
          <p:nvPr/>
        </p:nvSpPr>
        <p:spPr>
          <a:xfrm>
            <a:off x="1424821" y="4441031"/>
            <a:ext cx="1875115" cy="234315"/>
          </a:xfrm>
          <a:prstGeom prst="rect">
            <a:avLst/>
          </a:prstGeom>
          <a:noFill/>
          <a:ln/>
        </p:spPr>
        <p:txBody>
          <a:bodyPr wrap="none" lIns="0" tIns="0" rIns="0" bIns="0" rtlCol="0" anchor="t"/>
          <a:lstStyle/>
          <a:p>
            <a:pPr marL="0" indent="0" algn="l">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Décimation</a:t>
            </a:r>
            <a:endParaRPr lang="en-US" sz="1450" dirty="0"/>
          </a:p>
        </p:txBody>
      </p:sp>
      <p:sp>
        <p:nvSpPr>
          <p:cNvPr id="15" name="Text 9"/>
          <p:cNvSpPr/>
          <p:nvPr/>
        </p:nvSpPr>
        <p:spPr>
          <a:xfrm>
            <a:off x="1424821" y="4765238"/>
            <a:ext cx="12680633" cy="240030"/>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(Facteur M=147)</a:t>
            </a:r>
            <a:endParaRPr lang="en-US" sz="1150" dirty="0"/>
          </a:p>
        </p:txBody>
      </p:sp>
      <p:pic>
        <p:nvPicPr>
          <p:cNvPr id="16" name="Image 4" descr="preencoded.png"/>
          <p:cNvPicPr>
            <a:picLocks noChangeAspect="1"/>
          </p:cNvPicPr>
          <p:nvPr/>
        </p:nvPicPr>
        <p:blipFill>
          <a:blip r:embed="rId7"/>
          <a:stretch>
            <a:fillRect/>
          </a:stretch>
        </p:blipFill>
        <p:spPr>
          <a:xfrm>
            <a:off x="524947" y="5191125"/>
            <a:ext cx="749975" cy="899993"/>
          </a:xfrm>
          <a:prstGeom prst="rect">
            <a:avLst/>
          </a:prstGeom>
        </p:spPr>
      </p:pic>
      <p:sp>
        <p:nvSpPr>
          <p:cNvPr id="17" name="Text 10"/>
          <p:cNvSpPr/>
          <p:nvPr/>
        </p:nvSpPr>
        <p:spPr>
          <a:xfrm>
            <a:off x="1424821" y="5341025"/>
            <a:ext cx="1875115" cy="234315"/>
          </a:xfrm>
          <a:prstGeom prst="rect">
            <a:avLst/>
          </a:prstGeom>
          <a:noFill/>
          <a:ln/>
        </p:spPr>
        <p:txBody>
          <a:bodyPr wrap="none" lIns="0" tIns="0" rIns="0" bIns="0" rtlCol="0" anchor="t"/>
          <a:lstStyle/>
          <a:p>
            <a:pPr marL="0" indent="0" algn="l">
              <a:lnSpc>
                <a:spcPts val="1800"/>
              </a:lnSpc>
              <a:buNone/>
            </a:pPr>
            <a:r>
              <a:rPr lang="en-US" sz="1450" dirty="0">
                <a:solidFill>
                  <a:srgbClr val="464646"/>
                </a:solidFill>
                <a:latin typeface="DM Sans Semi Bold" pitchFamily="34" charset="0"/>
                <a:ea typeface="DM Sans Semi Bold" pitchFamily="34" charset="-122"/>
                <a:cs typeface="DM Sans Semi Bold" pitchFamily="34" charset="-120"/>
              </a:rPr>
              <a:t>Signal de sortie</a:t>
            </a:r>
            <a:endParaRPr lang="en-US" sz="1450" dirty="0"/>
          </a:p>
        </p:txBody>
      </p:sp>
      <p:sp>
        <p:nvSpPr>
          <p:cNvPr id="18" name="Text 11"/>
          <p:cNvSpPr/>
          <p:nvPr/>
        </p:nvSpPr>
        <p:spPr>
          <a:xfrm>
            <a:off x="1424821" y="5665232"/>
            <a:ext cx="12680633" cy="240030"/>
          </a:xfrm>
          <a:prstGeom prst="rect">
            <a:avLst/>
          </a:prstGeom>
          <a:noFill/>
          <a:ln/>
        </p:spPr>
        <p:txBody>
          <a:bodyPr wrap="none" lIns="0" tIns="0" rIns="0" bIns="0" rtlCol="0" anchor="t"/>
          <a:lstStyle/>
          <a:p>
            <a:pPr marL="0" indent="0" algn="l">
              <a:lnSpc>
                <a:spcPts val="1850"/>
              </a:lnSpc>
              <a:buNone/>
            </a:pPr>
            <a:r>
              <a:rPr lang="en-US" sz="1150" dirty="0">
                <a:solidFill>
                  <a:srgbClr val="464646"/>
                </a:solidFill>
                <a:latin typeface="Inter Medium" pitchFamily="34" charset="0"/>
                <a:ea typeface="Inter Medium" pitchFamily="34" charset="-122"/>
                <a:cs typeface="Inter Medium" pitchFamily="34" charset="-120"/>
              </a:rPr>
              <a:t>(48 kHz)</a:t>
            </a:r>
            <a:endParaRPr lang="en-US" sz="1150" dirty="0"/>
          </a:p>
        </p:txBody>
      </p:sp>
      <p:sp>
        <p:nvSpPr>
          <p:cNvPr id="19" name="Text 12"/>
          <p:cNvSpPr/>
          <p:nvPr/>
        </p:nvSpPr>
        <p:spPr>
          <a:xfrm>
            <a:off x="749856" y="6484739"/>
            <a:ext cx="4523184" cy="281226"/>
          </a:xfrm>
          <a:prstGeom prst="rect">
            <a:avLst/>
          </a:prstGeom>
          <a:noFill/>
          <a:ln/>
        </p:spPr>
        <p:txBody>
          <a:bodyPr wrap="none" lIns="0" tIns="0" rIns="0" bIns="0" rtlCol="0" anchor="t"/>
          <a:lstStyle/>
          <a:p>
            <a:pPr marL="0" indent="0" algn="l">
              <a:lnSpc>
                <a:spcPts val="2200"/>
              </a:lnSpc>
              <a:buNone/>
            </a:pPr>
            <a:r>
              <a:rPr lang="en-US" sz="1750" dirty="0">
                <a:solidFill>
                  <a:srgbClr val="030303"/>
                </a:solidFill>
                <a:latin typeface="DM Sans Semi Bold" pitchFamily="34" charset="0"/>
                <a:ea typeface="DM Sans Semi Bold" pitchFamily="34" charset="-122"/>
                <a:cs typeface="DM Sans Semi Bold" pitchFamily="34" charset="-120"/>
              </a:rPr>
              <a:t>Contraintes Critiques et Défis Techniques</a:t>
            </a:r>
            <a:endParaRPr lang="en-US" sz="1750" dirty="0"/>
          </a:p>
        </p:txBody>
      </p:sp>
      <p:sp>
        <p:nvSpPr>
          <p:cNvPr id="20" name="Text 13"/>
          <p:cNvSpPr/>
          <p:nvPr/>
        </p:nvSpPr>
        <p:spPr>
          <a:xfrm>
            <a:off x="749856" y="6990874"/>
            <a:ext cx="13355598" cy="240030"/>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464646"/>
                </a:solidFill>
                <a:latin typeface="Inter Medium" pitchFamily="34" charset="0"/>
                <a:ea typeface="Inter Medium" pitchFamily="34" charset="-122"/>
                <a:cs typeface="Inter Medium" pitchFamily="34" charset="-120"/>
              </a:rPr>
              <a:t>Fréquence Intermédiaire Élevée :</a:t>
            </a:r>
            <a:r>
              <a:rPr lang="en-US" sz="1150" dirty="0">
                <a:solidFill>
                  <a:srgbClr val="464646"/>
                </a:solidFill>
                <a:latin typeface="Inter Medium" pitchFamily="34" charset="0"/>
                <a:ea typeface="Inter Medium" pitchFamily="34" charset="-122"/>
                <a:cs typeface="Inter Medium" pitchFamily="34" charset="-120"/>
              </a:rPr>
              <a:t> Le système doit traiter des données à </a:t>
            </a:r>
            <a:r>
              <a:rPr lang="en-US" sz="1150" b="1" dirty="0">
                <a:solidFill>
                  <a:srgbClr val="464646"/>
                </a:solidFill>
                <a:latin typeface="Inter Medium" pitchFamily="34" charset="0"/>
                <a:ea typeface="Inter Medium" pitchFamily="34" charset="-122"/>
                <a:cs typeface="Inter Medium" pitchFamily="34" charset="-120"/>
              </a:rPr>
              <a:t>F_inter = 44.1 kHz × 160 = 7.056 MHz</a:t>
            </a:r>
            <a:r>
              <a:rPr lang="en-US" sz="1150" dirty="0">
                <a:solidFill>
                  <a:srgbClr val="464646"/>
                </a:solidFill>
                <a:latin typeface="Inter Medium" pitchFamily="34" charset="0"/>
                <a:ea typeface="Inter Medium" pitchFamily="34" charset="-122"/>
                <a:cs typeface="Inter Medium" pitchFamily="34" charset="-120"/>
              </a:rPr>
              <a:t>, exigeant une puissance de calcul massive.</a:t>
            </a:r>
            <a:endParaRPr lang="en-US" sz="1150" dirty="0"/>
          </a:p>
        </p:txBody>
      </p:sp>
      <p:sp>
        <p:nvSpPr>
          <p:cNvPr id="21" name="Text 14"/>
          <p:cNvSpPr/>
          <p:nvPr/>
        </p:nvSpPr>
        <p:spPr>
          <a:xfrm>
            <a:off x="749856" y="7283291"/>
            <a:ext cx="13355598" cy="480060"/>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464646"/>
                </a:solidFill>
                <a:latin typeface="Inter Medium" pitchFamily="34" charset="0"/>
                <a:ea typeface="Inter Medium" pitchFamily="34" charset="-122"/>
                <a:cs typeface="Inter Medium" pitchFamily="34" charset="-120"/>
              </a:rPr>
              <a:t>Filtrage Anti-Repliement Complexe :</a:t>
            </a:r>
            <a:r>
              <a:rPr lang="en-US" sz="1150" dirty="0">
                <a:solidFill>
                  <a:srgbClr val="464646"/>
                </a:solidFill>
                <a:latin typeface="Inter Medium" pitchFamily="34" charset="0"/>
                <a:ea typeface="Inter Medium" pitchFamily="34" charset="-122"/>
                <a:cs typeface="Inter Medium" pitchFamily="34" charset="-120"/>
              </a:rPr>
              <a:t> Un filtre passe-bas doit opérer à une fréquence de coupure très basse (</a:t>
            </a:r>
            <a:r>
              <a:rPr lang="en-US" sz="1150" b="1" dirty="0">
                <a:solidFill>
                  <a:srgbClr val="464646"/>
                </a:solidFill>
                <a:latin typeface="Inter Medium" pitchFamily="34" charset="0"/>
                <a:ea typeface="Inter Medium" pitchFamily="34" charset="-122"/>
                <a:cs typeface="Inter Medium" pitchFamily="34" charset="-120"/>
              </a:rPr>
              <a:t>F_c = 22.05 kHz</a:t>
            </a:r>
            <a:r>
              <a:rPr lang="en-US" sz="1150" dirty="0">
                <a:solidFill>
                  <a:srgbClr val="464646"/>
                </a:solidFill>
                <a:latin typeface="Inter Medium" pitchFamily="34" charset="0"/>
                <a:ea typeface="Inter Medium" pitchFamily="34" charset="-122"/>
                <a:cs typeface="Inter Medium" pitchFamily="34" charset="-120"/>
              </a:rPr>
              <a:t>) à 7 MHz, ce qui requiert un ordre de filtre </a:t>
            </a:r>
            <a:r>
              <a:rPr lang="en-US" sz="1150" b="1" dirty="0">
                <a:solidFill>
                  <a:srgbClr val="464646"/>
                </a:solidFill>
                <a:latin typeface="Inter Medium" pitchFamily="34" charset="0"/>
                <a:ea typeface="Inter Medium" pitchFamily="34" charset="-122"/>
                <a:cs typeface="Inter Medium" pitchFamily="34" charset="-120"/>
              </a:rPr>
              <a:t>N ≈ 4000</a:t>
            </a:r>
            <a:r>
              <a:rPr lang="en-US" sz="1150" dirty="0">
                <a:solidFill>
                  <a:srgbClr val="464646"/>
                </a:solidFill>
                <a:latin typeface="Inter Medium" pitchFamily="34" charset="0"/>
                <a:ea typeface="Inter Medium" pitchFamily="34" charset="-122"/>
                <a:cs typeface="Inter Medium" pitchFamily="34" charset="-120"/>
              </a:rPr>
              <a:t> coefficients (taps) pour une atténuation suffisante.</a:t>
            </a:r>
            <a:endParaRPr lang="en-US" sz="1150" dirty="0"/>
          </a:p>
        </p:txBody>
      </p:sp>
      <p:sp>
        <p:nvSpPr>
          <p:cNvPr id="22" name="Shape 15"/>
          <p:cNvSpPr/>
          <p:nvPr/>
        </p:nvSpPr>
        <p:spPr>
          <a:xfrm>
            <a:off x="524947" y="6259830"/>
            <a:ext cx="15240" cy="1555909"/>
          </a:xfrm>
          <a:prstGeom prst="rect">
            <a:avLst/>
          </a:prstGeom>
          <a:solidFill>
            <a:srgbClr val="1C9770"/>
          </a:solidFill>
          <a:ln/>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9938" y="361355"/>
            <a:ext cx="5966817" cy="410766"/>
          </a:xfrm>
          <a:prstGeom prst="rect">
            <a:avLst/>
          </a:prstGeom>
          <a:noFill/>
          <a:ln/>
        </p:spPr>
        <p:txBody>
          <a:bodyPr wrap="none" lIns="0" tIns="0" rIns="0" bIns="0" rtlCol="0" anchor="t"/>
          <a:lstStyle/>
          <a:p>
            <a:pPr marL="0" indent="0" algn="l">
              <a:lnSpc>
                <a:spcPts val="3200"/>
              </a:lnSpc>
              <a:buNone/>
            </a:pPr>
            <a:r>
              <a:rPr lang="en-US" sz="2550" dirty="0">
                <a:solidFill>
                  <a:srgbClr val="030303"/>
                </a:solidFill>
                <a:latin typeface="DM Sans Semi Bold" pitchFamily="34" charset="0"/>
                <a:ea typeface="DM Sans Semi Bold" pitchFamily="34" charset="-122"/>
                <a:cs typeface="DM Sans Semi Bold" pitchFamily="34" charset="-120"/>
              </a:rPr>
              <a:t>Jalon 1 : Résultats de l'Approche Naïve</a:t>
            </a:r>
            <a:endParaRPr lang="en-US" sz="2550" dirty="0"/>
          </a:p>
        </p:txBody>
      </p:sp>
      <p:sp>
        <p:nvSpPr>
          <p:cNvPr id="3" name="Shape 1"/>
          <p:cNvSpPr/>
          <p:nvPr/>
        </p:nvSpPr>
        <p:spPr>
          <a:xfrm>
            <a:off x="459938" y="1034891"/>
            <a:ext cx="6789539" cy="2325052"/>
          </a:xfrm>
          <a:prstGeom prst="roundRect">
            <a:avLst>
              <a:gd name="adj" fmla="val 848"/>
            </a:avLst>
          </a:prstGeom>
          <a:solidFill>
            <a:srgbClr val="FFFFFF"/>
          </a:solidFill>
          <a:ln w="15240">
            <a:solidFill>
              <a:srgbClr val="D8D4D4"/>
            </a:solidFill>
            <a:prstDash val="solid"/>
          </a:ln>
        </p:spPr>
        <p:txBody>
          <a:bodyPr/>
          <a:lstStyle/>
          <a:p>
            <a:endParaRPr lang="en-GB"/>
          </a:p>
        </p:txBody>
      </p:sp>
      <p:sp>
        <p:nvSpPr>
          <p:cNvPr id="4" name="Shape 2"/>
          <p:cNvSpPr/>
          <p:nvPr/>
        </p:nvSpPr>
        <p:spPr>
          <a:xfrm>
            <a:off x="475178" y="1050131"/>
            <a:ext cx="6759059" cy="394216"/>
          </a:xfrm>
          <a:prstGeom prst="roundRect">
            <a:avLst>
              <a:gd name="adj" fmla="val 362"/>
            </a:avLst>
          </a:prstGeom>
          <a:solidFill>
            <a:srgbClr val="F2EEEE"/>
          </a:solidFill>
          <a:ln/>
        </p:spPr>
        <p:txBody>
          <a:bodyPr/>
          <a:lstStyle/>
          <a:p>
            <a:endParaRPr lang="en-GB"/>
          </a:p>
        </p:txBody>
      </p:sp>
      <p:sp>
        <p:nvSpPr>
          <p:cNvPr id="5" name="Text 3"/>
          <p:cNvSpPr/>
          <p:nvPr/>
        </p:nvSpPr>
        <p:spPr>
          <a:xfrm>
            <a:off x="606504" y="1575673"/>
            <a:ext cx="1642943" cy="205383"/>
          </a:xfrm>
          <a:prstGeom prst="rect">
            <a:avLst/>
          </a:prstGeom>
          <a:noFill/>
          <a:ln/>
        </p:spPr>
        <p:txBody>
          <a:bodyPr wrap="none" lIns="0" tIns="0" rIns="0" bIns="0" rtlCol="0" anchor="t"/>
          <a:lstStyle/>
          <a:p>
            <a:pPr marL="0" indent="0" algn="l">
              <a:lnSpc>
                <a:spcPts val="1600"/>
              </a:lnSpc>
              <a:buNone/>
            </a:pPr>
            <a:r>
              <a:rPr lang="en-US" sz="1250" dirty="0">
                <a:solidFill>
                  <a:srgbClr val="464646"/>
                </a:solidFill>
                <a:latin typeface="DM Sans Semi Bold" pitchFamily="34" charset="0"/>
                <a:ea typeface="DM Sans Semi Bold" pitchFamily="34" charset="-122"/>
                <a:cs typeface="DM Sans Semi Bold" pitchFamily="34" charset="-120"/>
              </a:rPr>
              <a:t>Analyse Temporelle</a:t>
            </a:r>
            <a:endParaRPr lang="en-US" sz="1250" dirty="0"/>
          </a:p>
        </p:txBody>
      </p:sp>
      <p:sp>
        <p:nvSpPr>
          <p:cNvPr id="6" name="Text 4"/>
          <p:cNvSpPr/>
          <p:nvPr/>
        </p:nvSpPr>
        <p:spPr>
          <a:xfrm>
            <a:off x="606504" y="1859875"/>
            <a:ext cx="6496407" cy="420529"/>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464646"/>
                </a:solidFill>
                <a:latin typeface="Inter Medium" pitchFamily="34" charset="0"/>
                <a:ea typeface="Inter Medium" pitchFamily="34" charset="-122"/>
                <a:cs typeface="Inter Medium" pitchFamily="34" charset="-120"/>
              </a:rPr>
              <a:t>Expansion :</a:t>
            </a:r>
            <a:r>
              <a:rPr lang="en-US" sz="1000" dirty="0">
                <a:solidFill>
                  <a:srgbClr val="464646"/>
                </a:solidFill>
                <a:latin typeface="Inter Medium" pitchFamily="34" charset="0"/>
                <a:ea typeface="Inter Medium" pitchFamily="34" charset="-122"/>
                <a:cs typeface="Inter Medium" pitchFamily="34" charset="-120"/>
              </a:rPr>
              <a:t> Insertion visible de 159 zéros entre chaque échantillon original, nécessitant une reconstruction.</a:t>
            </a:r>
            <a:endParaRPr lang="en-US" sz="1000" dirty="0"/>
          </a:p>
        </p:txBody>
      </p:sp>
      <p:sp>
        <p:nvSpPr>
          <p:cNvPr id="7" name="Text 5"/>
          <p:cNvSpPr/>
          <p:nvPr/>
        </p:nvSpPr>
        <p:spPr>
          <a:xfrm>
            <a:off x="606504" y="2326362"/>
            <a:ext cx="6496407" cy="420529"/>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464646"/>
                </a:solidFill>
                <a:latin typeface="Inter Medium" pitchFamily="34" charset="0"/>
                <a:ea typeface="Inter Medium" pitchFamily="34" charset="-122"/>
                <a:cs typeface="Inter Medium" pitchFamily="34" charset="-120"/>
              </a:rPr>
              <a:t>Filtrage :</a:t>
            </a:r>
            <a:r>
              <a:rPr lang="en-US" sz="1000" dirty="0">
                <a:solidFill>
                  <a:srgbClr val="464646"/>
                </a:solidFill>
                <a:latin typeface="Inter Medium" pitchFamily="34" charset="0"/>
                <a:ea typeface="Inter Medium" pitchFamily="34" charset="-122"/>
                <a:cs typeface="Inter Medium" pitchFamily="34" charset="-120"/>
              </a:rPr>
              <a:t> Le filtre passe-bas assure une reconstruction parfaite de l'enveloppe analogique, "reliant les points" pour créer un signal continu.</a:t>
            </a:r>
            <a:endParaRPr lang="en-US" sz="1000" dirty="0"/>
          </a:p>
        </p:txBody>
      </p:sp>
      <p:sp>
        <p:nvSpPr>
          <p:cNvPr id="8" name="Text 6"/>
          <p:cNvSpPr/>
          <p:nvPr/>
        </p:nvSpPr>
        <p:spPr>
          <a:xfrm>
            <a:off x="606504" y="2792849"/>
            <a:ext cx="6496407" cy="420529"/>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464646"/>
                </a:solidFill>
                <a:latin typeface="Inter Medium" pitchFamily="34" charset="0"/>
                <a:ea typeface="Inter Medium" pitchFamily="34" charset="-122"/>
                <a:cs typeface="Inter Medium" pitchFamily="34" charset="-120"/>
              </a:rPr>
              <a:t>Décimation :</a:t>
            </a:r>
            <a:r>
              <a:rPr lang="en-US" sz="1000" dirty="0">
                <a:solidFill>
                  <a:srgbClr val="464646"/>
                </a:solidFill>
                <a:latin typeface="Inter Medium" pitchFamily="34" charset="0"/>
                <a:ea typeface="Inter Medium" pitchFamily="34" charset="-122"/>
                <a:cs typeface="Inter Medium" pitchFamily="34" charset="-120"/>
              </a:rPr>
              <a:t> Les nouveaux échantillons à 48 kHz sont prélevés avec précision (points verts sur la courbe bleue), validant le processus temporel.</a:t>
            </a:r>
            <a:endParaRPr lang="en-US" sz="1000" dirty="0"/>
          </a:p>
        </p:txBody>
      </p:sp>
      <p:sp>
        <p:nvSpPr>
          <p:cNvPr id="9" name="Shape 7"/>
          <p:cNvSpPr/>
          <p:nvPr/>
        </p:nvSpPr>
        <p:spPr>
          <a:xfrm>
            <a:off x="7380803" y="1034891"/>
            <a:ext cx="6789658" cy="2325052"/>
          </a:xfrm>
          <a:prstGeom prst="roundRect">
            <a:avLst>
              <a:gd name="adj" fmla="val 848"/>
            </a:avLst>
          </a:prstGeom>
          <a:solidFill>
            <a:srgbClr val="FFFFFF"/>
          </a:solidFill>
          <a:ln w="15240">
            <a:solidFill>
              <a:srgbClr val="D8D4D4"/>
            </a:solidFill>
            <a:prstDash val="solid"/>
          </a:ln>
        </p:spPr>
        <p:txBody>
          <a:bodyPr/>
          <a:lstStyle/>
          <a:p>
            <a:endParaRPr lang="en-GB"/>
          </a:p>
        </p:txBody>
      </p:sp>
      <p:sp>
        <p:nvSpPr>
          <p:cNvPr id="10" name="Shape 8"/>
          <p:cNvSpPr/>
          <p:nvPr/>
        </p:nvSpPr>
        <p:spPr>
          <a:xfrm>
            <a:off x="7396043" y="1050131"/>
            <a:ext cx="6759178" cy="394216"/>
          </a:xfrm>
          <a:prstGeom prst="roundRect">
            <a:avLst>
              <a:gd name="adj" fmla="val 362"/>
            </a:avLst>
          </a:prstGeom>
          <a:solidFill>
            <a:srgbClr val="F2EEEE"/>
          </a:solidFill>
          <a:ln/>
        </p:spPr>
        <p:txBody>
          <a:bodyPr/>
          <a:lstStyle/>
          <a:p>
            <a:endParaRPr lang="en-GB"/>
          </a:p>
        </p:txBody>
      </p:sp>
      <p:sp>
        <p:nvSpPr>
          <p:cNvPr id="11" name="Text 9"/>
          <p:cNvSpPr/>
          <p:nvPr/>
        </p:nvSpPr>
        <p:spPr>
          <a:xfrm>
            <a:off x="7527369" y="1575673"/>
            <a:ext cx="1642943" cy="205383"/>
          </a:xfrm>
          <a:prstGeom prst="rect">
            <a:avLst/>
          </a:prstGeom>
          <a:noFill/>
          <a:ln/>
        </p:spPr>
        <p:txBody>
          <a:bodyPr wrap="none" lIns="0" tIns="0" rIns="0" bIns="0" rtlCol="0" anchor="t"/>
          <a:lstStyle/>
          <a:p>
            <a:pPr marL="0" indent="0" algn="l">
              <a:lnSpc>
                <a:spcPts val="1600"/>
              </a:lnSpc>
              <a:buNone/>
            </a:pPr>
            <a:r>
              <a:rPr lang="en-US" sz="1250" dirty="0">
                <a:solidFill>
                  <a:srgbClr val="464646"/>
                </a:solidFill>
                <a:latin typeface="DM Sans Semi Bold" pitchFamily="34" charset="0"/>
                <a:ea typeface="DM Sans Semi Bold" pitchFamily="34" charset="-122"/>
                <a:cs typeface="DM Sans Semi Bold" pitchFamily="34" charset="-120"/>
              </a:rPr>
              <a:t>Analyse Spectrale</a:t>
            </a:r>
            <a:endParaRPr lang="en-US" sz="1250" dirty="0"/>
          </a:p>
        </p:txBody>
      </p:sp>
      <p:sp>
        <p:nvSpPr>
          <p:cNvPr id="12" name="Text 10"/>
          <p:cNvSpPr/>
          <p:nvPr/>
        </p:nvSpPr>
        <p:spPr>
          <a:xfrm>
            <a:off x="7527369" y="1859875"/>
            <a:ext cx="6496526" cy="420529"/>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464646"/>
                </a:solidFill>
                <a:latin typeface="Inter Medium" pitchFamily="34" charset="0"/>
                <a:ea typeface="Inter Medium" pitchFamily="34" charset="-122"/>
                <a:cs typeface="Inter Medium" pitchFamily="34" charset="-120"/>
              </a:rPr>
              <a:t>Expansion :</a:t>
            </a:r>
            <a:r>
              <a:rPr lang="en-US" sz="1000" dirty="0">
                <a:solidFill>
                  <a:srgbClr val="464646"/>
                </a:solidFill>
                <a:latin typeface="Inter Medium" pitchFamily="34" charset="0"/>
                <a:ea typeface="Inter Medium" pitchFamily="34" charset="-122"/>
                <a:cs typeface="Inter Medium" pitchFamily="34" charset="-120"/>
              </a:rPr>
              <a:t> Introduit des images spectrales (répliques du spectre original) à des intervalles de 44.1 kHz.</a:t>
            </a:r>
            <a:endParaRPr lang="en-US" sz="1000" dirty="0"/>
          </a:p>
        </p:txBody>
      </p:sp>
      <p:sp>
        <p:nvSpPr>
          <p:cNvPr id="13" name="Text 11"/>
          <p:cNvSpPr/>
          <p:nvPr/>
        </p:nvSpPr>
        <p:spPr>
          <a:xfrm>
            <a:off x="7527369" y="2326362"/>
            <a:ext cx="6496526" cy="420529"/>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464646"/>
                </a:solidFill>
                <a:latin typeface="Inter Medium" pitchFamily="34" charset="0"/>
                <a:ea typeface="Inter Medium" pitchFamily="34" charset="-122"/>
                <a:cs typeface="Inter Medium" pitchFamily="34" charset="-120"/>
              </a:rPr>
              <a:t>Filtrage :</a:t>
            </a:r>
            <a:r>
              <a:rPr lang="en-US" sz="1000" dirty="0">
                <a:solidFill>
                  <a:srgbClr val="464646"/>
                </a:solidFill>
                <a:latin typeface="Inter Medium" pitchFamily="34" charset="0"/>
                <a:ea typeface="Inter Medium" pitchFamily="34" charset="-122"/>
                <a:cs typeface="Inter Medium" pitchFamily="34" charset="-120"/>
              </a:rPr>
              <a:t> Le filtre supprime ces images efficacement (&gt; 60 dB d'atténuation), ne conservant que la bande de base utile et évitant l'aliasing.</a:t>
            </a:r>
            <a:endParaRPr lang="en-US" sz="1000" dirty="0"/>
          </a:p>
        </p:txBody>
      </p:sp>
      <p:pic>
        <p:nvPicPr>
          <p:cNvPr id="14" name="Image 0" descr="preencoded.png"/>
          <p:cNvPicPr>
            <a:picLocks noChangeAspect="1"/>
          </p:cNvPicPr>
          <p:nvPr/>
        </p:nvPicPr>
        <p:blipFill>
          <a:blip r:embed="rId3"/>
          <a:stretch>
            <a:fillRect/>
          </a:stretch>
        </p:blipFill>
        <p:spPr>
          <a:xfrm>
            <a:off x="467558" y="3595568"/>
            <a:ext cx="4494967" cy="4494967"/>
          </a:xfrm>
          <a:prstGeom prst="rect">
            <a:avLst/>
          </a:prstGeom>
        </p:spPr>
      </p:pic>
      <p:pic>
        <p:nvPicPr>
          <p:cNvPr id="15" name="Image 1" descr="preencoded.png"/>
          <p:cNvPicPr>
            <a:picLocks noChangeAspect="1"/>
          </p:cNvPicPr>
          <p:nvPr/>
        </p:nvPicPr>
        <p:blipFill>
          <a:blip r:embed="rId4"/>
          <a:stretch>
            <a:fillRect/>
          </a:stretch>
        </p:blipFill>
        <p:spPr>
          <a:xfrm>
            <a:off x="5067657" y="3595568"/>
            <a:ext cx="4494967" cy="4494967"/>
          </a:xfrm>
          <a:prstGeom prst="rect">
            <a:avLst/>
          </a:prstGeom>
        </p:spPr>
      </p:pic>
      <p:pic>
        <p:nvPicPr>
          <p:cNvPr id="16" name="Image 2" descr="preencoded.png"/>
          <p:cNvPicPr>
            <a:picLocks noChangeAspect="1"/>
          </p:cNvPicPr>
          <p:nvPr/>
        </p:nvPicPr>
        <p:blipFill>
          <a:blip r:embed="rId5"/>
          <a:stretch>
            <a:fillRect/>
          </a:stretch>
        </p:blipFill>
        <p:spPr>
          <a:xfrm>
            <a:off x="9857327" y="3595567"/>
            <a:ext cx="4494967" cy="4494967"/>
          </a:xfrm>
          <a:prstGeom prst="rect">
            <a:avLst/>
          </a:prstGeom>
        </p:spPr>
      </p:pic>
      <p:sp>
        <p:nvSpPr>
          <p:cNvPr id="17" name="Text 12"/>
          <p:cNvSpPr/>
          <p:nvPr/>
        </p:nvSpPr>
        <p:spPr>
          <a:xfrm>
            <a:off x="459938" y="8326160"/>
            <a:ext cx="13710523" cy="210264"/>
          </a:xfrm>
          <a:prstGeom prst="rect">
            <a:avLst/>
          </a:prstGeom>
          <a:noFill/>
          <a:ln/>
        </p:spPr>
        <p:txBody>
          <a:bodyPr wrap="none" lIns="0" tIns="0" rIns="0" bIns="0" rtlCol="0" anchor="t"/>
          <a:lstStyle/>
          <a:p>
            <a:pPr marL="0" indent="0" algn="l">
              <a:lnSpc>
                <a:spcPts val="1650"/>
              </a:lnSpc>
              <a:buNone/>
            </a:pPr>
            <a:r>
              <a:rPr lang="en-US" sz="1000" b="1" dirty="0">
                <a:solidFill>
                  <a:srgbClr val="464646"/>
                </a:solidFill>
                <a:latin typeface="Inter Medium" pitchFamily="34" charset="0"/>
                <a:ea typeface="Inter Medium" pitchFamily="34" charset="-122"/>
                <a:cs typeface="Inter Medium" pitchFamily="34" charset="-120"/>
              </a:rPr>
              <a:t>Conclusion Jalon 1 :</a:t>
            </a:r>
            <a:r>
              <a:rPr lang="en-US" sz="1000" dirty="0">
                <a:solidFill>
                  <a:srgbClr val="464646"/>
                </a:solidFill>
                <a:latin typeface="Inter Medium" pitchFamily="34" charset="0"/>
                <a:ea typeface="Inter Medium" pitchFamily="34" charset="-122"/>
                <a:cs typeface="Inter Medium" pitchFamily="34" charset="-120"/>
              </a:rPr>
              <a:t> Bien que l'approche naïve soit mathématiquement fonctionnelle et garantisse la qualité du signal, elle est d'une inefficacité alarmante pour une implémentation pratique.</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3768" y="764977"/>
            <a:ext cx="13382863" cy="1113949"/>
          </a:xfrm>
          <a:prstGeom prst="rect">
            <a:avLst/>
          </a:prstGeom>
          <a:noFill/>
          <a:ln/>
        </p:spPr>
        <p:txBody>
          <a:bodyPr wrap="square" lIns="0" tIns="0" rIns="0" bIns="0" rtlCol="0" anchor="t"/>
          <a:lstStyle/>
          <a:p>
            <a:pPr marL="0" indent="0" algn="l">
              <a:lnSpc>
                <a:spcPts val="4350"/>
              </a:lnSpc>
              <a:buNone/>
            </a:pPr>
            <a:r>
              <a:rPr lang="en-US" sz="3500" dirty="0">
                <a:solidFill>
                  <a:srgbClr val="030303"/>
                </a:solidFill>
                <a:latin typeface="DM Sans Semi Bold" pitchFamily="34" charset="0"/>
                <a:ea typeface="DM Sans Semi Bold" pitchFamily="34" charset="-122"/>
                <a:cs typeface="DM Sans Semi Bold" pitchFamily="34" charset="-120"/>
              </a:rPr>
              <a:t>Analyse Critique des Performances : Le Gaspillage Énergétique</a:t>
            </a:r>
            <a:endParaRPr lang="en-US" sz="3500" dirty="0"/>
          </a:p>
        </p:txBody>
      </p:sp>
      <p:sp>
        <p:nvSpPr>
          <p:cNvPr id="3" name="Text 1"/>
          <p:cNvSpPr/>
          <p:nvPr/>
        </p:nvSpPr>
        <p:spPr>
          <a:xfrm>
            <a:off x="623768" y="2235398"/>
            <a:ext cx="13382863" cy="285155"/>
          </a:xfrm>
          <a:prstGeom prst="rect">
            <a:avLst/>
          </a:prstGeom>
          <a:noFill/>
          <a:ln/>
        </p:spPr>
        <p:txBody>
          <a:bodyPr wrap="none" lIns="0" tIns="0" rIns="0" bIns="0" rtlCol="0" anchor="t"/>
          <a:lstStyle/>
          <a:p>
            <a:pPr marL="0" indent="0" algn="l">
              <a:lnSpc>
                <a:spcPts val="2200"/>
              </a:lnSpc>
              <a:buNone/>
            </a:pPr>
            <a:r>
              <a:rPr lang="en-US" sz="1400" dirty="0">
                <a:solidFill>
                  <a:srgbClr val="464646"/>
                </a:solidFill>
                <a:latin typeface="Inter Medium" pitchFamily="34" charset="0"/>
                <a:ea typeface="Inter Medium" pitchFamily="34" charset="-122"/>
                <a:cs typeface="Inter Medium" pitchFamily="34" charset="-120"/>
              </a:rPr>
              <a:t>L'approche naïve, bien que théoriquement correcte, souffre d'inefficacités majeures qui la rendent impraticable pour les applications en temps réel.</a:t>
            </a:r>
            <a:endParaRPr lang="en-US" sz="1400" dirty="0"/>
          </a:p>
        </p:txBody>
      </p:sp>
      <p:sp>
        <p:nvSpPr>
          <p:cNvPr id="4" name="Shape 2"/>
          <p:cNvSpPr/>
          <p:nvPr/>
        </p:nvSpPr>
        <p:spPr>
          <a:xfrm>
            <a:off x="623768" y="2721054"/>
            <a:ext cx="4342090" cy="2903339"/>
          </a:xfrm>
          <a:prstGeom prst="roundRect">
            <a:avLst>
              <a:gd name="adj" fmla="val 921"/>
            </a:avLst>
          </a:prstGeom>
          <a:solidFill>
            <a:srgbClr val="F2EEEE"/>
          </a:solidFill>
          <a:ln/>
        </p:spPr>
        <p:txBody>
          <a:bodyPr/>
          <a:lstStyle/>
          <a:p>
            <a:endParaRPr lang="en-GB"/>
          </a:p>
        </p:txBody>
      </p:sp>
      <p:sp>
        <p:nvSpPr>
          <p:cNvPr id="5" name="Shape 3"/>
          <p:cNvSpPr/>
          <p:nvPr/>
        </p:nvSpPr>
        <p:spPr>
          <a:xfrm>
            <a:off x="802005" y="2899291"/>
            <a:ext cx="534710" cy="534710"/>
          </a:xfrm>
          <a:prstGeom prst="roundRect">
            <a:avLst>
              <a:gd name="adj" fmla="val 17099148"/>
            </a:avLst>
          </a:prstGeom>
          <a:solidFill>
            <a:srgbClr val="1C9770"/>
          </a:solidFill>
          <a:ln/>
        </p:spPr>
        <p:txBody>
          <a:bodyPr/>
          <a:lstStyle/>
          <a:p>
            <a:endParaRPr lang="en-GB"/>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047" y="3046214"/>
            <a:ext cx="240625" cy="240625"/>
          </a:xfrm>
          <a:prstGeom prst="rect">
            <a:avLst/>
          </a:prstGeom>
        </p:spPr>
      </p:pic>
      <p:sp>
        <p:nvSpPr>
          <p:cNvPr id="7" name="Text 4"/>
          <p:cNvSpPr/>
          <p:nvPr/>
        </p:nvSpPr>
        <p:spPr>
          <a:xfrm>
            <a:off x="802005" y="3612237"/>
            <a:ext cx="2228017" cy="278368"/>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99.3% de Zéros</a:t>
            </a:r>
            <a:endParaRPr lang="en-US" sz="1750" dirty="0"/>
          </a:p>
        </p:txBody>
      </p:sp>
      <p:sp>
        <p:nvSpPr>
          <p:cNvPr id="8" name="Text 5"/>
          <p:cNvSpPr/>
          <p:nvPr/>
        </p:nvSpPr>
        <p:spPr>
          <a:xfrm>
            <a:off x="802005" y="3997523"/>
            <a:ext cx="3985617" cy="1140619"/>
          </a:xfrm>
          <a:prstGeom prst="rect">
            <a:avLst/>
          </a:prstGeom>
          <a:noFill/>
          <a:ln/>
        </p:spPr>
        <p:txBody>
          <a:bodyPr wrap="square" lIns="0" tIns="0" rIns="0" bIns="0" rtlCol="0" anchor="t"/>
          <a:lstStyle/>
          <a:p>
            <a:pPr marL="0" indent="0" algn="l">
              <a:lnSpc>
                <a:spcPts val="2200"/>
              </a:lnSpc>
              <a:buNone/>
            </a:pPr>
            <a:r>
              <a:rPr lang="en-US" sz="1400" dirty="0">
                <a:solidFill>
                  <a:srgbClr val="464646"/>
                </a:solidFill>
                <a:latin typeface="Inter Medium" pitchFamily="34" charset="0"/>
                <a:ea typeface="Inter Medium" pitchFamily="34" charset="-122"/>
                <a:cs typeface="Inter Medium" pitchFamily="34" charset="-120"/>
              </a:rPr>
              <a:t>Après l'expansion, le signal est composé à 99.3% de zéros (159 zéros pour chaque échantillon utile), ce qui représente une énorme quantité de données inutiles à traiter.</a:t>
            </a:r>
            <a:endParaRPr lang="en-US" sz="1400" dirty="0"/>
          </a:p>
        </p:txBody>
      </p:sp>
      <p:sp>
        <p:nvSpPr>
          <p:cNvPr id="9" name="Shape 6"/>
          <p:cNvSpPr/>
          <p:nvPr/>
        </p:nvSpPr>
        <p:spPr>
          <a:xfrm>
            <a:off x="5144095" y="2721054"/>
            <a:ext cx="4342090" cy="2903339"/>
          </a:xfrm>
          <a:prstGeom prst="roundRect">
            <a:avLst>
              <a:gd name="adj" fmla="val 921"/>
            </a:avLst>
          </a:prstGeom>
          <a:solidFill>
            <a:srgbClr val="F2EEEE"/>
          </a:solidFill>
          <a:ln/>
        </p:spPr>
        <p:txBody>
          <a:bodyPr/>
          <a:lstStyle/>
          <a:p>
            <a:endParaRPr lang="en-GB"/>
          </a:p>
        </p:txBody>
      </p:sp>
      <p:sp>
        <p:nvSpPr>
          <p:cNvPr id="10" name="Shape 7"/>
          <p:cNvSpPr/>
          <p:nvPr/>
        </p:nvSpPr>
        <p:spPr>
          <a:xfrm>
            <a:off x="5322332" y="2899291"/>
            <a:ext cx="534710" cy="534710"/>
          </a:xfrm>
          <a:prstGeom prst="roundRect">
            <a:avLst>
              <a:gd name="adj" fmla="val 17099148"/>
            </a:avLst>
          </a:prstGeom>
          <a:solidFill>
            <a:srgbClr val="1C9770"/>
          </a:solidFill>
          <a:ln/>
        </p:spPr>
        <p:txBody>
          <a:bodyPr/>
          <a:lstStyle/>
          <a:p>
            <a:endParaRPr lang="en-GB"/>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69374" y="3046214"/>
            <a:ext cx="240625" cy="240625"/>
          </a:xfrm>
          <a:prstGeom prst="rect">
            <a:avLst/>
          </a:prstGeom>
        </p:spPr>
      </p:pic>
      <p:sp>
        <p:nvSpPr>
          <p:cNvPr id="12" name="Text 8"/>
          <p:cNvSpPr/>
          <p:nvPr/>
        </p:nvSpPr>
        <p:spPr>
          <a:xfrm>
            <a:off x="5322332" y="3612237"/>
            <a:ext cx="2228017" cy="278368"/>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Calculs Redondants</a:t>
            </a:r>
            <a:endParaRPr lang="en-US" sz="1750" dirty="0"/>
          </a:p>
        </p:txBody>
      </p:sp>
      <p:sp>
        <p:nvSpPr>
          <p:cNvPr id="13" name="Text 9"/>
          <p:cNvSpPr/>
          <p:nvPr/>
        </p:nvSpPr>
        <p:spPr>
          <a:xfrm>
            <a:off x="5322332" y="3997523"/>
            <a:ext cx="3985617" cy="1448633"/>
          </a:xfrm>
          <a:prstGeom prst="rect">
            <a:avLst/>
          </a:prstGeom>
          <a:noFill/>
          <a:ln/>
        </p:spPr>
        <p:txBody>
          <a:bodyPr wrap="square" lIns="0" tIns="0" rIns="0" bIns="0" rtlCol="0" anchor="t"/>
          <a:lstStyle/>
          <a:p>
            <a:pPr marL="0" indent="0" algn="l">
              <a:lnSpc>
                <a:spcPts val="2200"/>
              </a:lnSpc>
              <a:buNone/>
            </a:pPr>
            <a:r>
              <a:rPr lang="en-US" sz="1400" dirty="0">
                <a:solidFill>
                  <a:srgbClr val="464646"/>
                </a:solidFill>
                <a:latin typeface="Inter Medium" pitchFamily="34" charset="0"/>
                <a:ea typeface="Inter Medium" pitchFamily="34" charset="-122"/>
                <a:cs typeface="Inter Medium" pitchFamily="34" charset="-120"/>
              </a:rPr>
              <a:t>La convolution lors du filtrage effectue des millions de multiplications avec ces zéros : </a:t>
            </a:r>
            <a:r>
              <a:rPr lang="en-US" sz="1400" dirty="0">
                <a:solidFill>
                  <a:srgbClr val="464646"/>
                </a:solidFill>
                <a:highlight>
                  <a:srgbClr val="F2F2F2"/>
                </a:highlight>
                <a:latin typeface="Consolas" pitchFamily="34" charset="0"/>
                <a:ea typeface="Consolas" pitchFamily="34" charset="-122"/>
                <a:cs typeface="Consolas" pitchFamily="34" charset="-120"/>
              </a:rPr>
              <a:t>y[n] = Σ h[k] ⋅ x[n-k]</a:t>
            </a:r>
            <a:r>
              <a:rPr lang="en-US" sz="1400" dirty="0">
                <a:solidFill>
                  <a:srgbClr val="464646"/>
                </a:solidFill>
                <a:latin typeface="Inter Medium" pitchFamily="34" charset="0"/>
                <a:ea typeface="Inter Medium" pitchFamily="34" charset="-122"/>
                <a:cs typeface="Inter Medium" pitchFamily="34" charset="-120"/>
              </a:rPr>
              <a:t>, aboutissant presque toujours à zéro. C'est un gaspillage massif de cycles CPU.</a:t>
            </a:r>
            <a:endParaRPr lang="en-US" sz="1400" dirty="0"/>
          </a:p>
        </p:txBody>
      </p:sp>
      <p:sp>
        <p:nvSpPr>
          <p:cNvPr id="14" name="Shape 10"/>
          <p:cNvSpPr/>
          <p:nvPr/>
        </p:nvSpPr>
        <p:spPr>
          <a:xfrm>
            <a:off x="9664422" y="2721054"/>
            <a:ext cx="4342090" cy="2903339"/>
          </a:xfrm>
          <a:prstGeom prst="roundRect">
            <a:avLst>
              <a:gd name="adj" fmla="val 921"/>
            </a:avLst>
          </a:prstGeom>
          <a:solidFill>
            <a:srgbClr val="F2EEEE"/>
          </a:solidFill>
          <a:ln/>
        </p:spPr>
        <p:txBody>
          <a:bodyPr/>
          <a:lstStyle/>
          <a:p>
            <a:endParaRPr lang="en-GB"/>
          </a:p>
        </p:txBody>
      </p:sp>
      <p:sp>
        <p:nvSpPr>
          <p:cNvPr id="15" name="Shape 11"/>
          <p:cNvSpPr/>
          <p:nvPr/>
        </p:nvSpPr>
        <p:spPr>
          <a:xfrm>
            <a:off x="9842659" y="2899291"/>
            <a:ext cx="534710" cy="534710"/>
          </a:xfrm>
          <a:prstGeom prst="roundRect">
            <a:avLst>
              <a:gd name="adj" fmla="val 17099148"/>
            </a:avLst>
          </a:prstGeom>
          <a:solidFill>
            <a:srgbClr val="1C9770"/>
          </a:solidFill>
          <a:ln/>
        </p:spPr>
        <p:txBody>
          <a:bodyPr/>
          <a:lstStyle/>
          <a:p>
            <a:endParaRPr lang="en-GB"/>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9701" y="3046214"/>
            <a:ext cx="240625" cy="240625"/>
          </a:xfrm>
          <a:prstGeom prst="rect">
            <a:avLst/>
          </a:prstGeom>
        </p:spPr>
      </p:pic>
      <p:sp>
        <p:nvSpPr>
          <p:cNvPr id="17" name="Text 12"/>
          <p:cNvSpPr/>
          <p:nvPr/>
        </p:nvSpPr>
        <p:spPr>
          <a:xfrm>
            <a:off x="9842659" y="3612237"/>
            <a:ext cx="2228017" cy="278368"/>
          </a:xfrm>
          <a:prstGeom prst="rect">
            <a:avLst/>
          </a:prstGeom>
          <a:noFill/>
          <a:ln/>
        </p:spPr>
        <p:txBody>
          <a:bodyPr wrap="none" lIns="0" tIns="0" rIns="0" bIns="0" rtlCol="0" anchor="t"/>
          <a:lstStyle/>
          <a:p>
            <a:pPr marL="0" indent="0" algn="l">
              <a:lnSpc>
                <a:spcPts val="2150"/>
              </a:lnSpc>
              <a:buNone/>
            </a:pPr>
            <a:r>
              <a:rPr lang="en-US" sz="1750" dirty="0">
                <a:solidFill>
                  <a:srgbClr val="464646"/>
                </a:solidFill>
                <a:latin typeface="DM Sans Semi Bold" pitchFamily="34" charset="0"/>
                <a:ea typeface="DM Sans Semi Bold" pitchFamily="34" charset="-122"/>
                <a:cs typeface="DM Sans Semi Bold" pitchFamily="34" charset="-120"/>
              </a:rPr>
              <a:t>Échantillons Jetés</a:t>
            </a:r>
            <a:endParaRPr lang="en-US" sz="1750" dirty="0"/>
          </a:p>
        </p:txBody>
      </p:sp>
      <p:sp>
        <p:nvSpPr>
          <p:cNvPr id="18" name="Text 13"/>
          <p:cNvSpPr/>
          <p:nvPr/>
        </p:nvSpPr>
        <p:spPr>
          <a:xfrm>
            <a:off x="9842659" y="3997523"/>
            <a:ext cx="3985617" cy="1425773"/>
          </a:xfrm>
          <a:prstGeom prst="rect">
            <a:avLst/>
          </a:prstGeom>
          <a:noFill/>
          <a:ln/>
        </p:spPr>
        <p:txBody>
          <a:bodyPr wrap="square" lIns="0" tIns="0" rIns="0" bIns="0" rtlCol="0" anchor="t"/>
          <a:lstStyle/>
          <a:p>
            <a:pPr marL="0" indent="0" algn="l">
              <a:lnSpc>
                <a:spcPts val="2200"/>
              </a:lnSpc>
              <a:buNone/>
            </a:pPr>
            <a:r>
              <a:rPr lang="en-US" sz="1400" dirty="0">
                <a:solidFill>
                  <a:srgbClr val="464646"/>
                </a:solidFill>
                <a:latin typeface="Inter Medium" pitchFamily="34" charset="0"/>
                <a:ea typeface="Inter Medium" pitchFamily="34" charset="-122"/>
                <a:cs typeface="Inter Medium" pitchFamily="34" charset="-120"/>
              </a:rPr>
              <a:t>La décimation, étape finale, élimine 146 échantillons sur 147 calculés précédemment. Cela signifie que la quasi-totalité des calculs du filtre est inutilement effectuée pour des échantillons qui seront simplement supprimés.</a:t>
            </a:r>
            <a:endParaRPr lang="en-US" sz="1400" dirty="0"/>
          </a:p>
        </p:txBody>
      </p:sp>
      <p:sp>
        <p:nvSpPr>
          <p:cNvPr id="19" name="Text 14"/>
          <p:cNvSpPr/>
          <p:nvPr/>
        </p:nvSpPr>
        <p:spPr>
          <a:xfrm>
            <a:off x="891064" y="6092190"/>
            <a:ext cx="2673668" cy="334208"/>
          </a:xfrm>
          <a:prstGeom prst="rect">
            <a:avLst/>
          </a:prstGeom>
          <a:noFill/>
          <a:ln/>
        </p:spPr>
        <p:txBody>
          <a:bodyPr wrap="none" lIns="0" tIns="0" rIns="0" bIns="0" rtlCol="0" anchor="t"/>
          <a:lstStyle/>
          <a:p>
            <a:pPr marL="0" indent="0" algn="l">
              <a:lnSpc>
                <a:spcPts val="2600"/>
              </a:lnSpc>
              <a:buNone/>
            </a:pPr>
            <a:r>
              <a:rPr lang="en-US" sz="2100" dirty="0">
                <a:solidFill>
                  <a:srgbClr val="030303"/>
                </a:solidFill>
                <a:latin typeface="DM Sans Semi Bold" pitchFamily="34" charset="0"/>
                <a:ea typeface="DM Sans Semi Bold" pitchFamily="34" charset="-122"/>
                <a:cs typeface="DM Sans Semi Bold" pitchFamily="34" charset="-120"/>
              </a:rPr>
              <a:t>Verdict Sans Appel</a:t>
            </a:r>
            <a:endParaRPr lang="en-US" sz="2100" dirty="0"/>
          </a:p>
        </p:txBody>
      </p:sp>
      <p:sp>
        <p:nvSpPr>
          <p:cNvPr id="20" name="Text 15"/>
          <p:cNvSpPr/>
          <p:nvPr/>
        </p:nvSpPr>
        <p:spPr>
          <a:xfrm>
            <a:off x="891064" y="6693694"/>
            <a:ext cx="13115568" cy="570309"/>
          </a:xfrm>
          <a:prstGeom prst="rect">
            <a:avLst/>
          </a:prstGeom>
          <a:noFill/>
          <a:ln/>
        </p:spPr>
        <p:txBody>
          <a:bodyPr wrap="square" lIns="0" tIns="0" rIns="0" bIns="0" rtlCol="0" anchor="t"/>
          <a:lstStyle/>
          <a:p>
            <a:pPr marL="0" indent="0" algn="l">
              <a:lnSpc>
                <a:spcPts val="2200"/>
              </a:lnSpc>
              <a:buNone/>
            </a:pPr>
            <a:r>
              <a:rPr lang="en-US" sz="1400" dirty="0">
                <a:solidFill>
                  <a:srgbClr val="464646"/>
                </a:solidFill>
                <a:latin typeface="Inter Medium" pitchFamily="34" charset="0"/>
                <a:ea typeface="Inter Medium" pitchFamily="34" charset="-122"/>
                <a:cs typeface="Inter Medium" pitchFamily="34" charset="-120"/>
              </a:rPr>
              <a:t>Cette approche conduit à un gaspillage colossal de ressources CPU et de mémoire, la rendant incompatible avec une implémentation sur des systèmes embarqués ou toute application nécessitant des performances temps-réel.</a:t>
            </a:r>
            <a:endParaRPr lang="en-US" sz="1400" dirty="0"/>
          </a:p>
        </p:txBody>
      </p:sp>
      <p:sp>
        <p:nvSpPr>
          <p:cNvPr id="21" name="Shape 16"/>
          <p:cNvSpPr/>
          <p:nvPr/>
        </p:nvSpPr>
        <p:spPr>
          <a:xfrm>
            <a:off x="623768" y="5824895"/>
            <a:ext cx="22860" cy="1639610"/>
          </a:xfrm>
          <a:prstGeom prst="rect">
            <a:avLst/>
          </a:prstGeom>
          <a:solidFill>
            <a:srgbClr val="1C9770"/>
          </a:solidFill>
          <a:ln/>
        </p:spPr>
        <p:txBody>
          <a:bodyPr/>
          <a:lstStyle/>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0802" y="713303"/>
            <a:ext cx="13228796" cy="1251585"/>
          </a:xfrm>
          <a:prstGeom prst="rect">
            <a:avLst/>
          </a:prstGeom>
          <a:noFill/>
          <a:ln/>
        </p:spPr>
        <p:txBody>
          <a:bodyPr wrap="square" lIns="0" tIns="0" rIns="0" bIns="0" rtlCol="0" anchor="t"/>
          <a:lstStyle/>
          <a:p>
            <a:pPr marL="0" indent="0" algn="l">
              <a:lnSpc>
                <a:spcPts val="4900"/>
              </a:lnSpc>
              <a:buNone/>
            </a:pPr>
            <a:r>
              <a:rPr lang="en-US" sz="3900" dirty="0">
                <a:solidFill>
                  <a:srgbClr val="030303"/>
                </a:solidFill>
                <a:latin typeface="DM Sans Semi Bold" pitchFamily="34" charset="0"/>
                <a:ea typeface="DM Sans Semi Bold" pitchFamily="34" charset="-122"/>
                <a:cs typeface="DM Sans Semi Bold" pitchFamily="34" charset="-120"/>
              </a:rPr>
              <a:t>Jalon 2/3 : L'Approche Optimale - Architecture Polyphasée</a:t>
            </a:r>
            <a:endParaRPr lang="en-US" sz="3900" dirty="0"/>
          </a:p>
        </p:txBody>
      </p:sp>
      <p:sp>
        <p:nvSpPr>
          <p:cNvPr id="3" name="Text 1"/>
          <p:cNvSpPr/>
          <p:nvPr/>
        </p:nvSpPr>
        <p:spPr>
          <a:xfrm>
            <a:off x="700802" y="2365296"/>
            <a:ext cx="13228796" cy="320397"/>
          </a:xfrm>
          <a:prstGeom prst="rect">
            <a:avLst/>
          </a:prstGeom>
          <a:noFill/>
          <a:ln/>
        </p:spPr>
        <p:txBody>
          <a:bodyPr wrap="non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Pour surmonter les limitations de l'approche naïve, l'architecture polyphasée offre une solution élégante et performante.</a:t>
            </a:r>
            <a:endParaRPr lang="en-US" sz="1550" dirty="0"/>
          </a:p>
        </p:txBody>
      </p:sp>
      <p:sp>
        <p:nvSpPr>
          <p:cNvPr id="4" name="Text 2"/>
          <p:cNvSpPr/>
          <p:nvPr/>
        </p:nvSpPr>
        <p:spPr>
          <a:xfrm>
            <a:off x="700802" y="3111103"/>
            <a:ext cx="3916561" cy="375404"/>
          </a:xfrm>
          <a:prstGeom prst="rect">
            <a:avLst/>
          </a:prstGeom>
          <a:noFill/>
          <a:ln/>
        </p:spPr>
        <p:txBody>
          <a:bodyPr wrap="none" lIns="0" tIns="0" rIns="0" bIns="0" rtlCol="0" anchor="t"/>
          <a:lstStyle/>
          <a:p>
            <a:pPr marL="0" indent="0" algn="l">
              <a:lnSpc>
                <a:spcPts val="2950"/>
              </a:lnSpc>
              <a:buNone/>
            </a:pPr>
            <a:r>
              <a:rPr lang="en-US" sz="2350" dirty="0">
                <a:solidFill>
                  <a:srgbClr val="030303"/>
                </a:solidFill>
                <a:latin typeface="DM Sans Semi Bold" pitchFamily="34" charset="0"/>
                <a:ea typeface="DM Sans Semi Bold" pitchFamily="34" charset="-122"/>
                <a:cs typeface="DM Sans Semi Bold" pitchFamily="34" charset="-120"/>
              </a:rPr>
              <a:t>Le Principe Révolutionnaire</a:t>
            </a:r>
            <a:endParaRPr lang="en-US" sz="2350" dirty="0"/>
          </a:p>
        </p:txBody>
      </p:sp>
      <p:sp>
        <p:nvSpPr>
          <p:cNvPr id="5" name="Text 3"/>
          <p:cNvSpPr/>
          <p:nvPr/>
        </p:nvSpPr>
        <p:spPr>
          <a:xfrm>
            <a:off x="700802" y="3686651"/>
            <a:ext cx="6370201" cy="656034"/>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Cette méthode est le fondement de fonctions optimisées comme </a:t>
            </a:r>
            <a:r>
              <a:rPr lang="en-US" sz="1550" dirty="0">
                <a:solidFill>
                  <a:srgbClr val="464646"/>
                </a:solidFill>
                <a:highlight>
                  <a:srgbClr val="F2F2F2"/>
                </a:highlight>
                <a:latin typeface="Consolas" pitchFamily="34" charset="0"/>
                <a:ea typeface="Consolas" pitchFamily="34" charset="-122"/>
                <a:cs typeface="Consolas" pitchFamily="34" charset="-120"/>
              </a:rPr>
              <a:t>resample</a:t>
            </a:r>
            <a:r>
              <a:rPr lang="en-US" sz="1550" dirty="0">
                <a:solidFill>
                  <a:srgbClr val="464646"/>
                </a:solidFill>
                <a:latin typeface="Inter Medium" pitchFamily="34" charset="0"/>
                <a:ea typeface="Inter Medium" pitchFamily="34" charset="-122"/>
                <a:cs typeface="Inter Medium" pitchFamily="34" charset="-120"/>
              </a:rPr>
              <a:t> dans MATLAB et repose sur deux idées fondamentales :</a:t>
            </a:r>
            <a:endParaRPr lang="en-US" sz="1550" dirty="0"/>
          </a:p>
        </p:txBody>
      </p:sp>
      <p:sp>
        <p:nvSpPr>
          <p:cNvPr id="6" name="Text 4"/>
          <p:cNvSpPr/>
          <p:nvPr/>
        </p:nvSpPr>
        <p:spPr>
          <a:xfrm>
            <a:off x="700802" y="4522827"/>
            <a:ext cx="6370201" cy="64079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1C9770"/>
                </a:solidFill>
                <a:latin typeface="Inter Medium" pitchFamily="34" charset="0"/>
                <a:ea typeface="Inter Medium" pitchFamily="34" charset="-122"/>
                <a:cs typeface="Inter Medium" pitchFamily="34" charset="-120"/>
              </a:rPr>
              <a:t>Éliminer les multiplications par zéro :</a:t>
            </a:r>
            <a:r>
              <a:rPr lang="en-US" sz="1550" dirty="0">
                <a:solidFill>
                  <a:srgbClr val="464646"/>
                </a:solidFill>
                <a:latin typeface="Inter Medium" pitchFamily="34" charset="0"/>
                <a:ea typeface="Inter Medium" pitchFamily="34" charset="-122"/>
                <a:cs typeface="Inter Medium" pitchFamily="34" charset="-120"/>
              </a:rPr>
              <a:t> Ne pas calculer ce qui est inutile.</a:t>
            </a:r>
            <a:endParaRPr lang="en-US" sz="1550" dirty="0"/>
          </a:p>
        </p:txBody>
      </p:sp>
      <p:sp>
        <p:nvSpPr>
          <p:cNvPr id="7" name="Text 5"/>
          <p:cNvSpPr/>
          <p:nvPr/>
        </p:nvSpPr>
        <p:spPr>
          <a:xfrm>
            <a:off x="700802" y="5233630"/>
            <a:ext cx="6370201" cy="961192"/>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1C9770"/>
                </a:solidFill>
                <a:latin typeface="Inter Medium" pitchFamily="34" charset="0"/>
                <a:ea typeface="Inter Medium" pitchFamily="34" charset="-122"/>
                <a:cs typeface="Inter Medium" pitchFamily="34" charset="-120"/>
              </a:rPr>
              <a:t>Calculer uniquement les échantillons pertinents :</a:t>
            </a:r>
            <a:r>
              <a:rPr lang="en-US" sz="1550" dirty="0">
                <a:solidFill>
                  <a:srgbClr val="464646"/>
                </a:solidFill>
                <a:latin typeface="Inter Medium" pitchFamily="34" charset="0"/>
                <a:ea typeface="Inter Medium" pitchFamily="34" charset="-122"/>
                <a:cs typeface="Inter Medium" pitchFamily="34" charset="-120"/>
              </a:rPr>
              <a:t> Seuls les échantillons qui seront conservés après décimation sont calculés.</a:t>
            </a:r>
            <a:endParaRPr lang="en-US" sz="1550" dirty="0"/>
          </a:p>
        </p:txBody>
      </p:sp>
      <p:sp>
        <p:nvSpPr>
          <p:cNvPr id="8" name="Text 6"/>
          <p:cNvSpPr/>
          <p:nvPr/>
        </p:nvSpPr>
        <p:spPr>
          <a:xfrm>
            <a:off x="700802" y="6374963"/>
            <a:ext cx="6370201" cy="961192"/>
          </a:xfrm>
          <a:prstGeom prst="rect">
            <a:avLst/>
          </a:prstGeom>
          <a:noFill/>
          <a:ln/>
        </p:spPr>
        <p:txBody>
          <a:bodyPr wrap="squar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Ceci est réalisé en décomposant le grand filtre unique en une banque de </a:t>
            </a:r>
            <a:r>
              <a:rPr lang="en-US" sz="1550" b="1" dirty="0">
                <a:solidFill>
                  <a:srgbClr val="464646"/>
                </a:solidFill>
                <a:latin typeface="Inter Medium" pitchFamily="34" charset="0"/>
                <a:ea typeface="Inter Medium" pitchFamily="34" charset="-122"/>
                <a:cs typeface="Inter Medium" pitchFamily="34" charset="-120"/>
              </a:rPr>
              <a:t>L</a:t>
            </a:r>
            <a:r>
              <a:rPr lang="en-US" sz="1550" dirty="0">
                <a:solidFill>
                  <a:srgbClr val="464646"/>
                </a:solidFill>
                <a:latin typeface="Inter Medium" pitchFamily="34" charset="0"/>
                <a:ea typeface="Inter Medium" pitchFamily="34" charset="-122"/>
                <a:cs typeface="Inter Medium" pitchFamily="34" charset="-120"/>
              </a:rPr>
              <a:t> sous-filtres plus petits, chacun opérant sur une phase spécifique du signal interpolé.</a:t>
            </a:r>
            <a:endParaRPr lang="en-US" sz="1550" dirty="0"/>
          </a:p>
        </p:txBody>
      </p:sp>
      <p:sp>
        <p:nvSpPr>
          <p:cNvPr id="9" name="Text 7"/>
          <p:cNvSpPr/>
          <p:nvPr/>
        </p:nvSpPr>
        <p:spPr>
          <a:xfrm>
            <a:off x="7567017" y="3111103"/>
            <a:ext cx="3437573" cy="375404"/>
          </a:xfrm>
          <a:prstGeom prst="rect">
            <a:avLst/>
          </a:prstGeom>
          <a:noFill/>
          <a:ln/>
        </p:spPr>
        <p:txBody>
          <a:bodyPr wrap="none" lIns="0" tIns="0" rIns="0" bIns="0" rtlCol="0" anchor="t"/>
          <a:lstStyle/>
          <a:p>
            <a:pPr marL="0" indent="0" algn="l">
              <a:lnSpc>
                <a:spcPts val="2950"/>
              </a:lnSpc>
              <a:buNone/>
            </a:pPr>
            <a:r>
              <a:rPr lang="en-US" sz="2350" dirty="0">
                <a:solidFill>
                  <a:srgbClr val="030303"/>
                </a:solidFill>
                <a:latin typeface="DM Sans Semi Bold" pitchFamily="34" charset="0"/>
                <a:ea typeface="DM Sans Semi Bold" pitchFamily="34" charset="-122"/>
                <a:cs typeface="DM Sans Semi Bold" pitchFamily="34" charset="-120"/>
              </a:rPr>
              <a:t>Avantages Stratégiques</a:t>
            </a:r>
            <a:endParaRPr lang="en-US" sz="2350" dirty="0"/>
          </a:p>
        </p:txBody>
      </p:sp>
      <p:sp>
        <p:nvSpPr>
          <p:cNvPr id="10" name="Text 8"/>
          <p:cNvSpPr/>
          <p:nvPr/>
        </p:nvSpPr>
        <p:spPr>
          <a:xfrm>
            <a:off x="7567017" y="3686651"/>
            <a:ext cx="6370201" cy="128158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93CB52"/>
                </a:solidFill>
                <a:latin typeface="Inter Medium" pitchFamily="34" charset="0"/>
                <a:ea typeface="Inter Medium" pitchFamily="34" charset="-122"/>
                <a:cs typeface="Inter Medium" pitchFamily="34" charset="-120"/>
              </a:rPr>
              <a:t>Traitement à Fréquence Réduite :</a:t>
            </a:r>
            <a:r>
              <a:rPr lang="en-US" sz="1550" dirty="0">
                <a:solidFill>
                  <a:srgbClr val="464646"/>
                </a:solidFill>
                <a:latin typeface="Inter Medium" pitchFamily="34" charset="0"/>
                <a:ea typeface="Inter Medium" pitchFamily="34" charset="-122"/>
                <a:cs typeface="Inter Medium" pitchFamily="34" charset="-120"/>
              </a:rPr>
              <a:t> Les opérations sont effectuées à des fréquences proches de l'entrée/sortie (44.1 kHz ou 48 kHz), et non à 7 MHz. Cela réduit considérablement la charge CPU.</a:t>
            </a:r>
            <a:endParaRPr lang="en-US" sz="1550" dirty="0"/>
          </a:p>
        </p:txBody>
      </p:sp>
      <p:sp>
        <p:nvSpPr>
          <p:cNvPr id="11" name="Text 9"/>
          <p:cNvSpPr/>
          <p:nvPr/>
        </p:nvSpPr>
        <p:spPr>
          <a:xfrm>
            <a:off x="7567017" y="5038249"/>
            <a:ext cx="6370201" cy="961192"/>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7AD180"/>
                </a:solidFill>
                <a:latin typeface="Inter Medium" pitchFamily="34" charset="0"/>
                <a:ea typeface="Inter Medium" pitchFamily="34" charset="-122"/>
                <a:cs typeface="Inter Medium" pitchFamily="34" charset="-120"/>
              </a:rPr>
              <a:t>Réduction Drastique de Complexité :</a:t>
            </a:r>
            <a:r>
              <a:rPr lang="en-US" sz="1550" dirty="0">
                <a:solidFill>
                  <a:srgbClr val="464646"/>
                </a:solidFill>
                <a:latin typeface="Inter Medium" pitchFamily="34" charset="0"/>
                <a:ea typeface="Inter Medium" pitchFamily="34" charset="-122"/>
                <a:cs typeface="Inter Medium" pitchFamily="34" charset="-120"/>
              </a:rPr>
              <a:t> La complexité algorithmique est diminuée de plusieurs ordres de grandeur, rendant le SRC viable pour des applications en temps réel.</a:t>
            </a:r>
            <a:endParaRPr lang="en-US" sz="1550" dirty="0"/>
          </a:p>
        </p:txBody>
      </p:sp>
      <p:sp>
        <p:nvSpPr>
          <p:cNvPr id="12" name="Text 10"/>
          <p:cNvSpPr/>
          <p:nvPr/>
        </p:nvSpPr>
        <p:spPr>
          <a:xfrm>
            <a:off x="7567017" y="6069449"/>
            <a:ext cx="6370201" cy="64079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7AD1C3"/>
                </a:solidFill>
                <a:latin typeface="Inter Medium" pitchFamily="34" charset="0"/>
                <a:ea typeface="Inter Medium" pitchFamily="34" charset="-122"/>
                <a:cs typeface="Inter Medium" pitchFamily="34" charset="-120"/>
              </a:rPr>
              <a:t>Optimisation des Ressources :</a:t>
            </a:r>
            <a:r>
              <a:rPr lang="en-US" sz="1550" dirty="0">
                <a:solidFill>
                  <a:srgbClr val="464646"/>
                </a:solidFill>
                <a:latin typeface="Inter Medium" pitchFamily="34" charset="0"/>
                <a:ea typeface="Inter Medium" pitchFamily="34" charset="-122"/>
                <a:cs typeface="Inter Medium" pitchFamily="34" charset="-120"/>
              </a:rPr>
              <a:t> Moins de calculs inutiles et une meilleure utilisation de la mémoire.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7412950" cy="354330"/>
          </a:xfrm>
          <a:prstGeom prst="rect">
            <a:avLst/>
          </a:prstGeom>
          <a:noFill/>
          <a:ln/>
        </p:spPr>
        <p:txBody>
          <a:bodyPr wrap="none" lIns="0" tIns="0" rIns="0" bIns="0" rtlCol="0" anchor="t"/>
          <a:lstStyle/>
          <a:p>
            <a:pPr marL="0" indent="0" algn="l">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Comparaison des Performances : Naïve vs. Polyphasée</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Le tableau ci-dessous met en lumière l'écart abyssal de performance entre les deux approches.</a:t>
            </a:r>
            <a:endParaRPr lang="en-US" sz="850" dirty="0"/>
          </a:p>
        </p:txBody>
      </p:sp>
      <p:pic>
        <p:nvPicPr>
          <p:cNvPr id="4" name="Image 0" descr="preencoded.png"/>
          <p:cNvPicPr>
            <a:picLocks noChangeAspect="1"/>
          </p:cNvPicPr>
          <p:nvPr/>
        </p:nvPicPr>
        <p:blipFill>
          <a:blip r:embed="rId3"/>
          <a:stretch>
            <a:fillRect/>
          </a:stretch>
        </p:blipFill>
        <p:spPr>
          <a:xfrm>
            <a:off x="396835" y="1201936"/>
            <a:ext cx="13609558" cy="6563678"/>
          </a:xfrm>
          <a:prstGeom prst="rect">
            <a:avLst/>
          </a:prstGeom>
        </p:spPr>
      </p:pic>
      <p:pic>
        <p:nvPicPr>
          <p:cNvPr id="5" name="Image 1" descr="preencoded.png"/>
          <p:cNvPicPr>
            <a:picLocks noChangeAspect="1"/>
          </p:cNvPicPr>
          <p:nvPr/>
        </p:nvPicPr>
        <p:blipFill>
          <a:blip r:embed="rId4"/>
          <a:stretch>
            <a:fillRect/>
          </a:stretch>
        </p:blipFill>
        <p:spPr>
          <a:xfrm>
            <a:off x="396835" y="7893129"/>
            <a:ext cx="13609558" cy="6563678"/>
          </a:xfrm>
          <a:prstGeom prst="rect">
            <a:avLst/>
          </a:prstGeom>
        </p:spPr>
      </p:pic>
      <p:sp>
        <p:nvSpPr>
          <p:cNvPr id="6" name="Shape 2"/>
          <p:cNvSpPr/>
          <p:nvPr/>
        </p:nvSpPr>
        <p:spPr>
          <a:xfrm>
            <a:off x="396835" y="14584323"/>
            <a:ext cx="13836729" cy="1678543"/>
          </a:xfrm>
          <a:prstGeom prst="roundRect">
            <a:avLst>
              <a:gd name="adj" fmla="val 1014"/>
            </a:avLst>
          </a:prstGeom>
          <a:noFill/>
          <a:ln w="7620">
            <a:solidFill>
              <a:srgbClr val="000000">
                <a:alpha val="8000"/>
              </a:srgbClr>
            </a:solidFill>
            <a:prstDash val="solid"/>
          </a:ln>
        </p:spPr>
        <p:txBody>
          <a:bodyPr/>
          <a:lstStyle/>
          <a:p>
            <a:endParaRPr lang="en-GB"/>
          </a:p>
        </p:txBody>
      </p:sp>
      <p:sp>
        <p:nvSpPr>
          <p:cNvPr id="7" name="Shape 3"/>
          <p:cNvSpPr/>
          <p:nvPr/>
        </p:nvSpPr>
        <p:spPr>
          <a:xfrm>
            <a:off x="404455" y="14591943"/>
            <a:ext cx="13820061" cy="332661"/>
          </a:xfrm>
          <a:prstGeom prst="rect">
            <a:avLst/>
          </a:prstGeom>
          <a:solidFill>
            <a:srgbClr val="FFFFFF">
              <a:alpha val="4000"/>
            </a:srgbClr>
          </a:solidFill>
          <a:ln/>
        </p:spPr>
        <p:txBody>
          <a:bodyPr/>
          <a:lstStyle/>
          <a:p>
            <a:endParaRPr lang="en-GB"/>
          </a:p>
        </p:txBody>
      </p:sp>
      <p:sp>
        <p:nvSpPr>
          <p:cNvPr id="8" name="Text 4"/>
          <p:cNvSpPr/>
          <p:nvPr/>
        </p:nvSpPr>
        <p:spPr>
          <a:xfrm>
            <a:off x="519351" y="14667548"/>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Métrique</a:t>
            </a:r>
            <a:endParaRPr lang="en-US" sz="850" dirty="0"/>
          </a:p>
        </p:txBody>
      </p:sp>
      <p:sp>
        <p:nvSpPr>
          <p:cNvPr id="9" name="Text 5"/>
          <p:cNvSpPr/>
          <p:nvPr/>
        </p:nvSpPr>
        <p:spPr>
          <a:xfrm>
            <a:off x="5129332" y="14667548"/>
            <a:ext cx="437185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Approche Naïve (Est.)</a:t>
            </a:r>
            <a:endParaRPr lang="en-US" sz="850" dirty="0"/>
          </a:p>
        </p:txBody>
      </p:sp>
      <p:sp>
        <p:nvSpPr>
          <p:cNvPr id="10" name="Text 6"/>
          <p:cNvSpPr/>
          <p:nvPr/>
        </p:nvSpPr>
        <p:spPr>
          <a:xfrm>
            <a:off x="9735503" y="14667548"/>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Approche Polyphasée (resample)</a:t>
            </a:r>
            <a:endParaRPr lang="en-US" sz="850" dirty="0"/>
          </a:p>
        </p:txBody>
      </p:sp>
      <p:sp>
        <p:nvSpPr>
          <p:cNvPr id="11" name="Shape 7"/>
          <p:cNvSpPr/>
          <p:nvPr/>
        </p:nvSpPr>
        <p:spPr>
          <a:xfrm>
            <a:off x="404455" y="14924603"/>
            <a:ext cx="13820061" cy="332661"/>
          </a:xfrm>
          <a:prstGeom prst="rect">
            <a:avLst/>
          </a:prstGeom>
          <a:solidFill>
            <a:srgbClr val="000000">
              <a:alpha val="4000"/>
            </a:srgbClr>
          </a:solidFill>
          <a:ln/>
        </p:spPr>
        <p:txBody>
          <a:bodyPr/>
          <a:lstStyle/>
          <a:p>
            <a:endParaRPr lang="en-GB"/>
          </a:p>
        </p:txBody>
      </p:sp>
      <p:sp>
        <p:nvSpPr>
          <p:cNvPr id="12" name="Text 8"/>
          <p:cNvSpPr/>
          <p:nvPr/>
        </p:nvSpPr>
        <p:spPr>
          <a:xfrm>
            <a:off x="519351" y="15000208"/>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Fréquence de Calcul</a:t>
            </a:r>
            <a:endParaRPr lang="en-US" sz="850" dirty="0"/>
          </a:p>
        </p:txBody>
      </p:sp>
      <p:sp>
        <p:nvSpPr>
          <p:cNvPr id="13" name="Text 9"/>
          <p:cNvSpPr/>
          <p:nvPr/>
        </p:nvSpPr>
        <p:spPr>
          <a:xfrm>
            <a:off x="5129332" y="15000208"/>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7.056 MHz</a:t>
            </a:r>
            <a:endParaRPr lang="en-US" sz="850" dirty="0"/>
          </a:p>
        </p:txBody>
      </p:sp>
      <p:sp>
        <p:nvSpPr>
          <p:cNvPr id="14" name="Text 10"/>
          <p:cNvSpPr/>
          <p:nvPr/>
        </p:nvSpPr>
        <p:spPr>
          <a:xfrm>
            <a:off x="9735503" y="15000208"/>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~48 kHz</a:t>
            </a:r>
            <a:endParaRPr lang="en-US" sz="850" dirty="0"/>
          </a:p>
        </p:txBody>
      </p:sp>
      <p:sp>
        <p:nvSpPr>
          <p:cNvPr id="15" name="Shape 11"/>
          <p:cNvSpPr/>
          <p:nvPr/>
        </p:nvSpPr>
        <p:spPr>
          <a:xfrm>
            <a:off x="404455" y="15257264"/>
            <a:ext cx="13820061" cy="332661"/>
          </a:xfrm>
          <a:prstGeom prst="rect">
            <a:avLst/>
          </a:prstGeom>
          <a:solidFill>
            <a:srgbClr val="FFFFFF">
              <a:alpha val="4000"/>
            </a:srgbClr>
          </a:solidFill>
          <a:ln/>
        </p:spPr>
        <p:txBody>
          <a:bodyPr/>
          <a:lstStyle/>
          <a:p>
            <a:endParaRPr lang="en-GB"/>
          </a:p>
        </p:txBody>
      </p:sp>
      <p:sp>
        <p:nvSpPr>
          <p:cNvPr id="16" name="Text 12"/>
          <p:cNvSpPr/>
          <p:nvPr/>
        </p:nvSpPr>
        <p:spPr>
          <a:xfrm>
            <a:off x="519351" y="15332869"/>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Complexité (Ordre Filtre)</a:t>
            </a:r>
            <a:endParaRPr lang="en-US" sz="850" dirty="0"/>
          </a:p>
        </p:txBody>
      </p:sp>
      <p:sp>
        <p:nvSpPr>
          <p:cNvPr id="17" name="Text 13"/>
          <p:cNvSpPr/>
          <p:nvPr/>
        </p:nvSpPr>
        <p:spPr>
          <a:xfrm>
            <a:off x="5129332" y="15332869"/>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~4000 coefficients (fenêtrage Kaiser)</a:t>
            </a:r>
            <a:endParaRPr lang="en-US" sz="850" dirty="0"/>
          </a:p>
        </p:txBody>
      </p:sp>
      <p:sp>
        <p:nvSpPr>
          <p:cNvPr id="18" name="Text 14"/>
          <p:cNvSpPr/>
          <p:nvPr/>
        </p:nvSpPr>
        <p:spPr>
          <a:xfrm>
            <a:off x="9735503" y="15332869"/>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Optimisé automatiquement</a:t>
            </a:r>
            <a:endParaRPr lang="en-US" sz="850" dirty="0"/>
          </a:p>
        </p:txBody>
      </p:sp>
      <p:sp>
        <p:nvSpPr>
          <p:cNvPr id="19" name="Shape 15"/>
          <p:cNvSpPr/>
          <p:nvPr/>
        </p:nvSpPr>
        <p:spPr>
          <a:xfrm>
            <a:off x="404455" y="15589925"/>
            <a:ext cx="13820061" cy="332661"/>
          </a:xfrm>
          <a:prstGeom prst="rect">
            <a:avLst/>
          </a:prstGeom>
          <a:solidFill>
            <a:srgbClr val="000000">
              <a:alpha val="4000"/>
            </a:srgbClr>
          </a:solidFill>
          <a:ln/>
        </p:spPr>
        <p:txBody>
          <a:bodyPr/>
          <a:lstStyle/>
          <a:p>
            <a:endParaRPr lang="en-GB"/>
          </a:p>
        </p:txBody>
      </p:sp>
      <p:sp>
        <p:nvSpPr>
          <p:cNvPr id="20" name="Text 16"/>
          <p:cNvSpPr/>
          <p:nvPr/>
        </p:nvSpPr>
        <p:spPr>
          <a:xfrm>
            <a:off x="519351" y="15665529"/>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Temps d'exécution (5s son)</a:t>
            </a:r>
            <a:endParaRPr lang="en-US" sz="850" dirty="0"/>
          </a:p>
        </p:txBody>
      </p:sp>
      <p:sp>
        <p:nvSpPr>
          <p:cNvPr id="21" name="Text 17"/>
          <p:cNvSpPr/>
          <p:nvPr/>
        </p:nvSpPr>
        <p:spPr>
          <a:xfrm>
            <a:off x="5129332" y="15665529"/>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[Insérer Temps Naïf] s</a:t>
            </a:r>
            <a:endParaRPr lang="en-US" sz="850" dirty="0"/>
          </a:p>
        </p:txBody>
      </p:sp>
      <p:sp>
        <p:nvSpPr>
          <p:cNvPr id="22" name="Text 18"/>
          <p:cNvSpPr/>
          <p:nvPr/>
        </p:nvSpPr>
        <p:spPr>
          <a:xfrm>
            <a:off x="9735503" y="15665529"/>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[Insérer Temps Opti] s</a:t>
            </a:r>
            <a:endParaRPr lang="en-US" sz="850" dirty="0"/>
          </a:p>
        </p:txBody>
      </p:sp>
      <p:sp>
        <p:nvSpPr>
          <p:cNvPr id="23" name="Shape 19"/>
          <p:cNvSpPr/>
          <p:nvPr/>
        </p:nvSpPr>
        <p:spPr>
          <a:xfrm>
            <a:off x="404455" y="15922585"/>
            <a:ext cx="13820061" cy="332661"/>
          </a:xfrm>
          <a:prstGeom prst="rect">
            <a:avLst/>
          </a:prstGeom>
          <a:solidFill>
            <a:srgbClr val="FFFFFF">
              <a:alpha val="4000"/>
            </a:srgbClr>
          </a:solidFill>
          <a:ln/>
        </p:spPr>
        <p:txBody>
          <a:bodyPr/>
          <a:lstStyle/>
          <a:p>
            <a:endParaRPr lang="en-GB"/>
          </a:p>
        </p:txBody>
      </p:sp>
      <p:sp>
        <p:nvSpPr>
          <p:cNvPr id="24" name="Text 20"/>
          <p:cNvSpPr/>
          <p:nvPr/>
        </p:nvSpPr>
        <p:spPr>
          <a:xfrm>
            <a:off x="519351" y="15998190"/>
            <a:ext cx="4375666" cy="181451"/>
          </a:xfrm>
          <a:prstGeom prst="rect">
            <a:avLst/>
          </a:prstGeom>
          <a:noFill/>
          <a:ln/>
        </p:spPr>
        <p:txBody>
          <a:bodyPr wrap="none" lIns="0" tIns="0" rIns="0" bIns="0" rtlCol="0" anchor="t"/>
          <a:lstStyle/>
          <a:p>
            <a:pPr marL="0" indent="0" algn="l">
              <a:lnSpc>
                <a:spcPts val="1400"/>
              </a:lnSpc>
              <a:buNone/>
            </a:pPr>
            <a:r>
              <a:rPr lang="en-US" sz="850" b="1" dirty="0">
                <a:solidFill>
                  <a:srgbClr val="464646"/>
                </a:solidFill>
                <a:latin typeface="Inter Medium" pitchFamily="34" charset="0"/>
                <a:ea typeface="Inter Medium" pitchFamily="34" charset="-122"/>
                <a:cs typeface="Inter Medium" pitchFamily="34" charset="-120"/>
              </a:rPr>
              <a:t>Facteur d'accélération</a:t>
            </a:r>
            <a:endParaRPr lang="en-US" sz="850" dirty="0"/>
          </a:p>
        </p:txBody>
      </p:sp>
      <p:sp>
        <p:nvSpPr>
          <p:cNvPr id="25" name="Text 21"/>
          <p:cNvSpPr/>
          <p:nvPr/>
        </p:nvSpPr>
        <p:spPr>
          <a:xfrm>
            <a:off x="5129332" y="15998190"/>
            <a:ext cx="437185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1x (Référence)</a:t>
            </a:r>
            <a:endParaRPr lang="en-US" sz="850" dirty="0"/>
          </a:p>
        </p:txBody>
      </p:sp>
      <p:sp>
        <p:nvSpPr>
          <p:cNvPr id="26" name="Text 22"/>
          <p:cNvSpPr/>
          <p:nvPr/>
        </p:nvSpPr>
        <p:spPr>
          <a:xfrm>
            <a:off x="9735503" y="15998190"/>
            <a:ext cx="4375666" cy="181451"/>
          </a:xfrm>
          <a:prstGeom prst="rect">
            <a:avLst/>
          </a:prstGeom>
          <a:noFill/>
          <a:ln/>
        </p:spPr>
        <p:txBody>
          <a:bodyPr wrap="non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x[Insérer Gain] (ex: x100)</a:t>
            </a:r>
            <a:endParaRPr lang="en-US" sz="850" dirty="0"/>
          </a:p>
        </p:txBody>
      </p:sp>
      <p:sp>
        <p:nvSpPr>
          <p:cNvPr id="27" name="Text 23"/>
          <p:cNvSpPr/>
          <p:nvPr/>
        </p:nvSpPr>
        <p:spPr>
          <a:xfrm>
            <a:off x="566857" y="16560403"/>
            <a:ext cx="1701165" cy="212646"/>
          </a:xfrm>
          <a:prstGeom prst="rect">
            <a:avLst/>
          </a:prstGeom>
          <a:noFill/>
          <a:ln/>
        </p:spPr>
        <p:txBody>
          <a:bodyPr wrap="none" lIns="0" tIns="0" rIns="0" bIns="0" rtlCol="0" anchor="t"/>
          <a:lstStyle/>
          <a:p>
            <a:pPr marL="0" indent="0" algn="l">
              <a:lnSpc>
                <a:spcPts val="1650"/>
              </a:lnSpc>
              <a:buNone/>
            </a:pPr>
            <a:r>
              <a:rPr lang="en-US" sz="1300" dirty="0">
                <a:solidFill>
                  <a:srgbClr val="030303"/>
                </a:solidFill>
                <a:latin typeface="DM Sans Semi Bold" pitchFamily="34" charset="0"/>
                <a:ea typeface="DM Sans Semi Bold" pitchFamily="34" charset="-122"/>
                <a:cs typeface="DM Sans Semi Bold" pitchFamily="34" charset="-120"/>
              </a:rPr>
              <a:t>Observation Clé</a:t>
            </a:r>
            <a:endParaRPr lang="en-US" sz="1300" dirty="0"/>
          </a:p>
        </p:txBody>
      </p:sp>
      <p:sp>
        <p:nvSpPr>
          <p:cNvPr id="28" name="Text 24"/>
          <p:cNvSpPr/>
          <p:nvPr/>
        </p:nvSpPr>
        <p:spPr>
          <a:xfrm>
            <a:off x="566857" y="16943070"/>
            <a:ext cx="13666708" cy="362903"/>
          </a:xfrm>
          <a:prstGeom prst="rect">
            <a:avLst/>
          </a:prstGeom>
          <a:noFill/>
          <a:ln/>
        </p:spPr>
        <p:txBody>
          <a:bodyPr wrap="square" lIns="0" tIns="0" rIns="0" bIns="0" rtlCol="0" anchor="t"/>
          <a:lstStyle/>
          <a:p>
            <a:pPr marL="0" indent="0" algn="l">
              <a:lnSpc>
                <a:spcPts val="1400"/>
              </a:lnSpc>
              <a:buNone/>
            </a:pPr>
            <a:r>
              <a:rPr lang="en-US" sz="850" dirty="0">
                <a:solidFill>
                  <a:srgbClr val="464646"/>
                </a:solidFill>
                <a:latin typeface="Inter Medium" pitchFamily="34" charset="0"/>
                <a:ea typeface="Inter Medium" pitchFamily="34" charset="-122"/>
                <a:cs typeface="Inter Medium" pitchFamily="34" charset="-120"/>
              </a:rPr>
              <a:t>L'approche polyphasée démontre une supériorité écrasante en termes de performances. Elle est non seulement plus rapide de plusieurs ordres de grandeur, mais elle est aussi la seule méthode qui rend le Convertisseur de Fréquence d'Échantillonnage (SRC) viable pour des applications audio en temps réel, répondant ainsi aux exigences industrielles.</a:t>
            </a:r>
            <a:endParaRPr lang="en-US" sz="850" dirty="0"/>
          </a:p>
        </p:txBody>
      </p:sp>
      <p:sp>
        <p:nvSpPr>
          <p:cNvPr id="29" name="Shape 25"/>
          <p:cNvSpPr/>
          <p:nvPr/>
        </p:nvSpPr>
        <p:spPr>
          <a:xfrm>
            <a:off x="396835" y="16390382"/>
            <a:ext cx="15240" cy="1043107"/>
          </a:xfrm>
          <a:prstGeom prst="rect">
            <a:avLst/>
          </a:prstGeom>
          <a:solidFill>
            <a:srgbClr val="1C9770"/>
          </a:solidFill>
          <a:ln/>
        </p:spPr>
        <p:txBody>
          <a:bodyPr/>
          <a:lstStyle/>
          <a:p>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0329" y="575072"/>
            <a:ext cx="13169741" cy="1304211"/>
          </a:xfrm>
          <a:prstGeom prst="rect">
            <a:avLst/>
          </a:prstGeom>
          <a:noFill/>
          <a:ln/>
        </p:spPr>
        <p:txBody>
          <a:bodyPr wrap="square" lIns="0" tIns="0" rIns="0" bIns="0" rtlCol="0" anchor="t"/>
          <a:lstStyle/>
          <a:p>
            <a:pPr marL="0" indent="0" algn="l">
              <a:lnSpc>
                <a:spcPts val="5100"/>
              </a:lnSpc>
              <a:buNone/>
            </a:pPr>
            <a:r>
              <a:rPr lang="en-US" sz="4100" dirty="0">
                <a:solidFill>
                  <a:srgbClr val="030303"/>
                </a:solidFill>
                <a:latin typeface="DM Sans Semi Bold" pitchFamily="34" charset="0"/>
                <a:ea typeface="DM Sans Semi Bold" pitchFamily="34" charset="-122"/>
                <a:cs typeface="DM Sans Semi Bold" pitchFamily="34" charset="-120"/>
              </a:rPr>
              <a:t>Conclusion : Maîtrise de la Conversion de Fréquence d'Échantillonnage</a:t>
            </a:r>
            <a:endParaRPr lang="en-US" sz="4100" dirty="0"/>
          </a:p>
        </p:txBody>
      </p:sp>
      <p:sp>
        <p:nvSpPr>
          <p:cNvPr id="3" name="Text 1"/>
          <p:cNvSpPr/>
          <p:nvPr/>
        </p:nvSpPr>
        <p:spPr>
          <a:xfrm>
            <a:off x="730329" y="2296597"/>
            <a:ext cx="13169741" cy="333851"/>
          </a:xfrm>
          <a:prstGeom prst="rect">
            <a:avLst/>
          </a:prstGeom>
          <a:noFill/>
          <a:ln/>
        </p:spPr>
        <p:txBody>
          <a:bodyPr wrap="none" lIns="0" tIns="0" rIns="0" bIns="0" rtlCol="0" anchor="t"/>
          <a:lstStyle/>
          <a:p>
            <a:pPr marL="0" indent="0" algn="l">
              <a:lnSpc>
                <a:spcPts val="2600"/>
              </a:lnSpc>
              <a:buNone/>
            </a:pPr>
            <a:r>
              <a:rPr lang="en-US" sz="1600" dirty="0">
                <a:solidFill>
                  <a:srgbClr val="464646"/>
                </a:solidFill>
                <a:latin typeface="Inter Medium" pitchFamily="34" charset="0"/>
                <a:ea typeface="Inter Medium" pitchFamily="34" charset="-122"/>
                <a:cs typeface="Inter Medium" pitchFamily="34" charset="-120"/>
              </a:rPr>
              <a:t>Notre exploration du SRC révèle des enseignements cruciaux pour le traitement du signal audio.</a:t>
            </a:r>
            <a:endParaRPr lang="en-US" sz="1600" dirty="0"/>
          </a:p>
        </p:txBody>
      </p:sp>
      <p:sp>
        <p:nvSpPr>
          <p:cNvPr id="4" name="Shape 2"/>
          <p:cNvSpPr/>
          <p:nvPr/>
        </p:nvSpPr>
        <p:spPr>
          <a:xfrm>
            <a:off x="730329" y="2865120"/>
            <a:ext cx="4250769" cy="4789289"/>
          </a:xfrm>
          <a:prstGeom prst="roundRect">
            <a:avLst>
              <a:gd name="adj" fmla="val 2581"/>
            </a:avLst>
          </a:prstGeom>
          <a:solidFill>
            <a:srgbClr val="FFFFFF"/>
          </a:solidFill>
          <a:ln w="22860">
            <a:solidFill>
              <a:srgbClr val="D8D4D4"/>
            </a:solidFill>
            <a:prstDash val="solid"/>
          </a:ln>
        </p:spPr>
        <p:txBody>
          <a:bodyPr/>
          <a:lstStyle/>
          <a:p>
            <a:endParaRPr lang="en-GB"/>
          </a:p>
        </p:txBody>
      </p:sp>
      <p:sp>
        <p:nvSpPr>
          <p:cNvPr id="5" name="Shape 3"/>
          <p:cNvSpPr/>
          <p:nvPr/>
        </p:nvSpPr>
        <p:spPr>
          <a:xfrm>
            <a:off x="707469" y="2865120"/>
            <a:ext cx="91440" cy="4789289"/>
          </a:xfrm>
          <a:prstGeom prst="roundRect">
            <a:avLst>
              <a:gd name="adj" fmla="val 34232"/>
            </a:avLst>
          </a:prstGeom>
          <a:solidFill>
            <a:srgbClr val="1C9770"/>
          </a:solidFill>
          <a:ln/>
        </p:spPr>
        <p:txBody>
          <a:bodyPr/>
          <a:lstStyle/>
          <a:p>
            <a:endParaRPr lang="en-GB"/>
          </a:p>
        </p:txBody>
      </p:sp>
      <p:sp>
        <p:nvSpPr>
          <p:cNvPr id="6" name="Text 4"/>
          <p:cNvSpPr/>
          <p:nvPr/>
        </p:nvSpPr>
        <p:spPr>
          <a:xfrm>
            <a:off x="1030367" y="3096578"/>
            <a:ext cx="3719274" cy="1173718"/>
          </a:xfrm>
          <a:prstGeom prst="rect">
            <a:avLst/>
          </a:prstGeom>
          <a:noFill/>
          <a:ln/>
        </p:spPr>
        <p:txBody>
          <a:bodyPr wrap="square" lIns="0" tIns="0" rIns="0" bIns="0" rtlCol="0" anchor="t"/>
          <a:lstStyle/>
          <a:p>
            <a:pPr marL="0" indent="0" algn="l">
              <a:lnSpc>
                <a:spcPts val="3050"/>
              </a:lnSpc>
              <a:buNone/>
            </a:pPr>
            <a:r>
              <a:rPr lang="en-US" sz="2450" dirty="0">
                <a:solidFill>
                  <a:srgbClr val="464646"/>
                </a:solidFill>
                <a:latin typeface="DM Sans Semi Bold" pitchFamily="34" charset="0"/>
                <a:ea typeface="DM Sans Semi Bold" pitchFamily="34" charset="-122"/>
                <a:cs typeface="DM Sans Semi Bold" pitchFamily="34" charset="-120"/>
              </a:rPr>
              <a:t>Faisabilité Mathématique Confirmée</a:t>
            </a:r>
            <a:endParaRPr lang="en-US" sz="2450" dirty="0"/>
          </a:p>
        </p:txBody>
      </p:sp>
      <p:sp>
        <p:nvSpPr>
          <p:cNvPr id="7" name="Text 5"/>
          <p:cNvSpPr/>
          <p:nvPr/>
        </p:nvSpPr>
        <p:spPr>
          <a:xfrm>
            <a:off x="1030367" y="4395430"/>
            <a:ext cx="3719274" cy="1335405"/>
          </a:xfrm>
          <a:prstGeom prst="rect">
            <a:avLst/>
          </a:prstGeom>
          <a:noFill/>
          <a:ln/>
        </p:spPr>
        <p:txBody>
          <a:bodyPr wrap="square" lIns="0" tIns="0" rIns="0" bIns="0" rtlCol="0" anchor="t"/>
          <a:lstStyle/>
          <a:p>
            <a:pPr marL="0" indent="0" algn="l">
              <a:lnSpc>
                <a:spcPts val="2600"/>
              </a:lnSpc>
              <a:buNone/>
            </a:pPr>
            <a:r>
              <a:rPr lang="en-US" sz="1600" dirty="0">
                <a:solidFill>
                  <a:srgbClr val="464646"/>
                </a:solidFill>
                <a:latin typeface="Inter Medium" pitchFamily="34" charset="0"/>
                <a:ea typeface="Inter Medium" pitchFamily="34" charset="-122"/>
                <a:cs typeface="Inter Medium" pitchFamily="34" charset="-120"/>
              </a:rPr>
              <a:t>La conversion de 44.1 kHz à 48 kHz est mathématiquement robuste et rigoureuse grâce au principe de l'interpolation rationnelle </a:t>
            </a:r>
            <a:r>
              <a:rPr lang="en-US" sz="1600" b="1" dirty="0">
                <a:solidFill>
                  <a:srgbClr val="464646"/>
                </a:solidFill>
                <a:latin typeface="Inter Medium" pitchFamily="34" charset="0"/>
                <a:ea typeface="Inter Medium" pitchFamily="34" charset="-122"/>
                <a:cs typeface="Inter Medium" pitchFamily="34" charset="-120"/>
              </a:rPr>
              <a:t>L/M</a:t>
            </a:r>
            <a:r>
              <a:rPr lang="en-US" sz="1600" dirty="0">
                <a:solidFill>
                  <a:srgbClr val="464646"/>
                </a:solidFill>
                <a:latin typeface="Inter Medium" pitchFamily="34" charset="0"/>
                <a:ea typeface="Inter Medium" pitchFamily="34" charset="-122"/>
                <a:cs typeface="Inter Medium" pitchFamily="34" charset="-120"/>
              </a:rPr>
              <a:t>.</a:t>
            </a:r>
            <a:endParaRPr lang="en-US" sz="1600" dirty="0"/>
          </a:p>
        </p:txBody>
      </p:sp>
      <p:sp>
        <p:nvSpPr>
          <p:cNvPr id="8" name="Shape 6"/>
          <p:cNvSpPr/>
          <p:nvPr/>
        </p:nvSpPr>
        <p:spPr>
          <a:xfrm>
            <a:off x="5189696" y="2865120"/>
            <a:ext cx="4250888" cy="4789289"/>
          </a:xfrm>
          <a:prstGeom prst="roundRect">
            <a:avLst>
              <a:gd name="adj" fmla="val 2581"/>
            </a:avLst>
          </a:prstGeom>
          <a:solidFill>
            <a:srgbClr val="FFFFFF"/>
          </a:solidFill>
          <a:ln w="22860">
            <a:solidFill>
              <a:srgbClr val="D8D4D4"/>
            </a:solidFill>
            <a:prstDash val="solid"/>
          </a:ln>
        </p:spPr>
        <p:txBody>
          <a:bodyPr/>
          <a:lstStyle/>
          <a:p>
            <a:endParaRPr lang="en-GB"/>
          </a:p>
        </p:txBody>
      </p:sp>
      <p:sp>
        <p:nvSpPr>
          <p:cNvPr id="9" name="Shape 7"/>
          <p:cNvSpPr/>
          <p:nvPr/>
        </p:nvSpPr>
        <p:spPr>
          <a:xfrm>
            <a:off x="5166836" y="2865120"/>
            <a:ext cx="91440" cy="4789289"/>
          </a:xfrm>
          <a:prstGeom prst="roundRect">
            <a:avLst>
              <a:gd name="adj" fmla="val 34232"/>
            </a:avLst>
          </a:prstGeom>
          <a:solidFill>
            <a:srgbClr val="1C9770"/>
          </a:solidFill>
          <a:ln/>
        </p:spPr>
        <p:txBody>
          <a:bodyPr/>
          <a:lstStyle/>
          <a:p>
            <a:endParaRPr lang="en-GB"/>
          </a:p>
        </p:txBody>
      </p:sp>
      <p:sp>
        <p:nvSpPr>
          <p:cNvPr id="10" name="Text 8"/>
          <p:cNvSpPr/>
          <p:nvPr/>
        </p:nvSpPr>
        <p:spPr>
          <a:xfrm>
            <a:off x="5489734" y="3096578"/>
            <a:ext cx="3452217" cy="391239"/>
          </a:xfrm>
          <a:prstGeom prst="rect">
            <a:avLst/>
          </a:prstGeom>
          <a:noFill/>
          <a:ln/>
        </p:spPr>
        <p:txBody>
          <a:bodyPr wrap="none" lIns="0" tIns="0" rIns="0" bIns="0" rtlCol="0" anchor="t"/>
          <a:lstStyle/>
          <a:p>
            <a:pPr marL="0" indent="0" algn="l">
              <a:lnSpc>
                <a:spcPts val="3050"/>
              </a:lnSpc>
              <a:buNone/>
            </a:pPr>
            <a:r>
              <a:rPr lang="en-US" sz="2450" dirty="0">
                <a:solidFill>
                  <a:srgbClr val="464646"/>
                </a:solidFill>
                <a:latin typeface="DM Sans Semi Bold" pitchFamily="34" charset="0"/>
                <a:ea typeface="DM Sans Semi Bold" pitchFamily="34" charset="-122"/>
                <a:cs typeface="DM Sans Semi Bold" pitchFamily="34" charset="-120"/>
              </a:rPr>
              <a:t>Qualité Audio Inaltérée</a:t>
            </a:r>
            <a:endParaRPr lang="en-US" sz="2450" dirty="0"/>
          </a:p>
        </p:txBody>
      </p:sp>
      <p:sp>
        <p:nvSpPr>
          <p:cNvPr id="11" name="Text 9"/>
          <p:cNvSpPr/>
          <p:nvPr/>
        </p:nvSpPr>
        <p:spPr>
          <a:xfrm>
            <a:off x="5489734" y="3612952"/>
            <a:ext cx="3719393" cy="2336959"/>
          </a:xfrm>
          <a:prstGeom prst="rect">
            <a:avLst/>
          </a:prstGeom>
          <a:noFill/>
          <a:ln/>
        </p:spPr>
        <p:txBody>
          <a:bodyPr wrap="square" lIns="0" tIns="0" rIns="0" bIns="0" rtlCol="0" anchor="t"/>
          <a:lstStyle/>
          <a:p>
            <a:pPr marL="0" indent="0" algn="l">
              <a:lnSpc>
                <a:spcPts val="2600"/>
              </a:lnSpc>
              <a:buNone/>
            </a:pPr>
            <a:r>
              <a:rPr lang="en-US" sz="1600" dirty="0">
                <a:solidFill>
                  <a:srgbClr val="464646"/>
                </a:solidFill>
                <a:latin typeface="Inter Medium" pitchFamily="34" charset="0"/>
                <a:ea typeface="Inter Medium" pitchFamily="34" charset="-122"/>
                <a:cs typeface="Inter Medium" pitchFamily="34" charset="-120"/>
              </a:rPr>
              <a:t>L'analyse spectrale a prouvé l'efficacité du filtre anti-repliement, garantissant l'absence totale d'aliasing et la préservation intégrale du signal utile, élément fondamental pour toute application audio professionnelle.</a:t>
            </a:r>
            <a:endParaRPr lang="en-US" sz="1600" dirty="0"/>
          </a:p>
        </p:txBody>
      </p:sp>
      <p:sp>
        <p:nvSpPr>
          <p:cNvPr id="12" name="Shape 10"/>
          <p:cNvSpPr/>
          <p:nvPr/>
        </p:nvSpPr>
        <p:spPr>
          <a:xfrm>
            <a:off x="9649182" y="2865120"/>
            <a:ext cx="4250769" cy="4789289"/>
          </a:xfrm>
          <a:prstGeom prst="roundRect">
            <a:avLst>
              <a:gd name="adj" fmla="val 2581"/>
            </a:avLst>
          </a:prstGeom>
          <a:solidFill>
            <a:srgbClr val="FFFFFF"/>
          </a:solidFill>
          <a:ln w="22860">
            <a:solidFill>
              <a:srgbClr val="D8D4D4"/>
            </a:solidFill>
            <a:prstDash val="solid"/>
          </a:ln>
        </p:spPr>
        <p:txBody>
          <a:bodyPr/>
          <a:lstStyle/>
          <a:p>
            <a:endParaRPr lang="en-GB"/>
          </a:p>
        </p:txBody>
      </p:sp>
      <p:sp>
        <p:nvSpPr>
          <p:cNvPr id="13" name="Shape 11"/>
          <p:cNvSpPr/>
          <p:nvPr/>
        </p:nvSpPr>
        <p:spPr>
          <a:xfrm>
            <a:off x="9626322" y="2865120"/>
            <a:ext cx="91440" cy="4789289"/>
          </a:xfrm>
          <a:prstGeom prst="roundRect">
            <a:avLst>
              <a:gd name="adj" fmla="val 34232"/>
            </a:avLst>
          </a:prstGeom>
          <a:solidFill>
            <a:srgbClr val="1C9770"/>
          </a:solidFill>
          <a:ln/>
        </p:spPr>
        <p:txBody>
          <a:bodyPr/>
          <a:lstStyle/>
          <a:p>
            <a:endParaRPr lang="en-GB"/>
          </a:p>
        </p:txBody>
      </p:sp>
      <p:sp>
        <p:nvSpPr>
          <p:cNvPr id="14" name="Text 12"/>
          <p:cNvSpPr/>
          <p:nvPr/>
        </p:nvSpPr>
        <p:spPr>
          <a:xfrm>
            <a:off x="9949220" y="3096578"/>
            <a:ext cx="3719274" cy="1173718"/>
          </a:xfrm>
          <a:prstGeom prst="rect">
            <a:avLst/>
          </a:prstGeom>
          <a:noFill/>
          <a:ln/>
        </p:spPr>
        <p:txBody>
          <a:bodyPr wrap="square" lIns="0" tIns="0" rIns="0" bIns="0" rtlCol="0" anchor="t"/>
          <a:lstStyle/>
          <a:p>
            <a:pPr marL="0" indent="0" algn="l">
              <a:lnSpc>
                <a:spcPts val="3050"/>
              </a:lnSpc>
              <a:buNone/>
            </a:pPr>
            <a:r>
              <a:rPr lang="en-US" sz="2450" dirty="0">
                <a:solidFill>
                  <a:srgbClr val="464646"/>
                </a:solidFill>
                <a:latin typeface="DM Sans Semi Bold" pitchFamily="34" charset="0"/>
                <a:ea typeface="DM Sans Semi Bold" pitchFamily="34" charset="-122"/>
                <a:cs typeface="DM Sans Semi Bold" pitchFamily="34" charset="-120"/>
              </a:rPr>
              <a:t>Impératif d'Implémentation Optimale</a:t>
            </a:r>
            <a:endParaRPr lang="en-US" sz="2450" dirty="0"/>
          </a:p>
        </p:txBody>
      </p:sp>
      <p:sp>
        <p:nvSpPr>
          <p:cNvPr id="15" name="Text 13"/>
          <p:cNvSpPr/>
          <p:nvPr/>
        </p:nvSpPr>
        <p:spPr>
          <a:xfrm>
            <a:off x="9949220" y="4395430"/>
            <a:ext cx="3719274" cy="3027521"/>
          </a:xfrm>
          <a:prstGeom prst="rect">
            <a:avLst/>
          </a:prstGeom>
          <a:noFill/>
          <a:ln/>
        </p:spPr>
        <p:txBody>
          <a:bodyPr wrap="square" lIns="0" tIns="0" rIns="0" bIns="0" rtlCol="0" anchor="t"/>
          <a:lstStyle/>
          <a:p>
            <a:pPr marL="0" indent="0" algn="l">
              <a:lnSpc>
                <a:spcPts val="2600"/>
              </a:lnSpc>
              <a:buNone/>
            </a:pPr>
            <a:r>
              <a:rPr lang="en-US" sz="1600" dirty="0">
                <a:solidFill>
                  <a:srgbClr val="464646"/>
                </a:solidFill>
                <a:latin typeface="Inter Medium" pitchFamily="34" charset="0"/>
                <a:ea typeface="Inter Medium" pitchFamily="34" charset="-122"/>
                <a:cs typeface="Inter Medium" pitchFamily="34" charset="-120"/>
              </a:rPr>
              <a:t>L'approche naïve, malgré sa simplicité conceptuelle, est une impasse technologique. Seule l'architecture polyphasée, incarnée par des implémentations comme la fonction </a:t>
            </a:r>
            <a:r>
              <a:rPr lang="en-US" sz="1600" dirty="0">
                <a:solidFill>
                  <a:srgbClr val="464646"/>
                </a:solidFill>
                <a:highlight>
                  <a:srgbClr val="F2F2F2"/>
                </a:highlight>
                <a:latin typeface="Consolas" pitchFamily="34" charset="0"/>
                <a:ea typeface="Consolas" pitchFamily="34" charset="-122"/>
                <a:cs typeface="Consolas" pitchFamily="34" charset="-120"/>
              </a:rPr>
              <a:t>resample</a:t>
            </a:r>
            <a:r>
              <a:rPr lang="en-US" sz="1600" dirty="0">
                <a:solidFill>
                  <a:srgbClr val="464646"/>
                </a:solidFill>
                <a:latin typeface="Inter Medium" pitchFamily="34" charset="0"/>
                <a:ea typeface="Inter Medium" pitchFamily="34" charset="-122"/>
                <a:cs typeface="Inter Medium" pitchFamily="34" charset="-120"/>
              </a:rPr>
              <a:t>, permet d'atteindre les performances et l'efficacité requises par les standards de l'industrie audio.</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1175</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DM Sans Semi Bold</vt:lpstr>
      <vt:lpstr>Consolas</vt:lpstr>
      <vt:lpstr>Inter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Ezer Soltani</cp:lastModifiedBy>
  <cp:revision>2</cp:revision>
  <dcterms:created xsi:type="dcterms:W3CDTF">2025-12-19T17:48:43Z</dcterms:created>
  <dcterms:modified xsi:type="dcterms:W3CDTF">2025-12-19T17:49:50Z</dcterms:modified>
</cp:coreProperties>
</file>